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9" r:id="rId2"/>
    <p:sldId id="285" r:id="rId3"/>
    <p:sldId id="284" r:id="rId4"/>
    <p:sldId id="258" r:id="rId5"/>
    <p:sldId id="264" r:id="rId6"/>
    <p:sldId id="260" r:id="rId7"/>
    <p:sldId id="281" r:id="rId8"/>
    <p:sldId id="280" r:id="rId9"/>
    <p:sldId id="282" r:id="rId10"/>
    <p:sldId id="283" r:id="rId11"/>
    <p:sldId id="277" r:id="rId12"/>
    <p:sldId id="287" r:id="rId13"/>
    <p:sldId id="273" r:id="rId14"/>
    <p:sldId id="274" r:id="rId15"/>
    <p:sldId id="272" r:id="rId16"/>
    <p:sldId id="275" r:id="rId17"/>
    <p:sldId id="286" r:id="rId18"/>
    <p:sldId id="276" r:id="rId19"/>
    <p:sldId id="279" r:id="rId20"/>
    <p:sldId id="288" r:id="rId21"/>
    <p:sldId id="271" r:id="rId22"/>
  </p:sldIdLst>
  <p:sldSz cx="18288000" cy="10287000"/>
  <p:notesSz cx="6858000" cy="9144000"/>
  <p:embeddedFontLst>
    <p:embeddedFont>
      <p:font typeface="Abadi MT Condensed Light" panose="020B0306030101010103" pitchFamily="34" charset="77"/>
      <p:regular r:id="rId24"/>
    </p:embeddedFont>
    <p:embeddedFont>
      <p:font typeface="Poppins" pitchFamily="2" charset="77"/>
      <p:regular r:id="rId25"/>
      <p:bold r:id="rId26"/>
      <p:italic r:id="rId27"/>
      <p:boldItalic r:id="rId28"/>
    </p:embeddedFont>
    <p:embeddedFont>
      <p:font typeface="Poppins Light" panose="020B0604020202020204" pitchFamily="34" charset="0"/>
      <p:regular r:id="rId29"/>
      <p:bold r:id="rId30"/>
      <p:italic r:id="rId31"/>
      <p:boldItalic r:id="rId32"/>
    </p:embeddedFont>
    <p:embeddedFont>
      <p:font typeface="Poppins Medium" panose="020B0604020202020204" pitchFamily="34" charset="0"/>
      <p:regular r:id="rId33"/>
      <p:bold r:id="rId34"/>
      <p:italic r:id="rId35"/>
      <p:boldItalic r:id="rId36"/>
    </p:embeddedFont>
    <p:embeddedFont>
      <p:font typeface="Poppins SemiBold" panose="020B0604020202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i+7TtzwfF0cQ40MIosYehe46ae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2FF07"/>
    <a:srgbClr val="E7B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9"/>
    <p:restoredTop sz="84286"/>
  </p:normalViewPr>
  <p:slideViewPr>
    <p:cSldViewPr snapToGrid="0">
      <p:cViewPr varScale="1">
        <p:scale>
          <a:sx n="62" d="100"/>
          <a:sy n="62" d="100"/>
        </p:scale>
        <p:origin x="2032" y="5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1DC94AF-AD3C-0124-6D76-837C72792EDB}"/>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98C39BD-74C2-9C83-877D-2C849692D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With HTML over the wire DOM morphing is key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compares the current DOM in the browser with the newly rendered HTML from the server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Instead of replacing the entire DOM, Livewire identifies differences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applies surgical changes, preserving existing elements like event listeners, focus states, and form input values.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26CD65C-EB3B-AF05-91DD-CA72F07B8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10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F00FA36A-C32E-3BD4-314C-BB3FC920600B}"/>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F0AA5980-EB28-B941-2DCC-4206A87DA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wire is typically consists of two files</a:t>
            </a:r>
          </a:p>
          <a:p>
            <a:pPr marL="171450" lvl="0" indent="-171450" algn="l" rtl="0">
              <a:spcBef>
                <a:spcPts val="0"/>
              </a:spcBef>
              <a:spcAft>
                <a:spcPts val="0"/>
              </a:spcAft>
            </a:pPr>
            <a:r>
              <a:rPr lang="en-US" dirty="0"/>
              <a:t>The Wire Component (Model)</a:t>
            </a:r>
          </a:p>
          <a:p>
            <a:pPr marL="171450" lvl="0" indent="-171450" algn="l" rtl="0">
              <a:spcBef>
                <a:spcPts val="0"/>
              </a:spcBef>
              <a:spcAft>
                <a:spcPts val="0"/>
              </a:spcAft>
            </a:pPr>
            <a:r>
              <a:rPr lang="en-US" dirty="0"/>
              <a:t>The wire Template (View)</a:t>
            </a:r>
          </a:p>
          <a:p>
            <a:pPr marL="171450" lvl="0" indent="-171450" algn="l" rtl="0">
              <a:spcBef>
                <a:spcPts val="0"/>
              </a:spcBef>
              <a:spcAft>
                <a:spcPts val="0"/>
              </a:spcAft>
            </a:pPr>
            <a:r>
              <a:rPr lang="en-US" dirty="0"/>
              <a:t>I like to think of </a:t>
            </a:r>
            <a:r>
              <a:rPr lang="en-US" dirty="0" err="1"/>
              <a:t>cbwire</a:t>
            </a:r>
            <a:r>
              <a:rPr lang="en-US" dirty="0"/>
              <a:t> as the handler</a:t>
            </a:r>
          </a:p>
        </p:txBody>
      </p:sp>
      <p:sp>
        <p:nvSpPr>
          <p:cNvPr id="161" name="Google Shape;161;p4:notes">
            <a:extLst>
              <a:ext uri="{FF2B5EF4-FFF2-40B4-BE49-F238E27FC236}">
                <a16:creationId xmlns:a16="http://schemas.microsoft.com/office/drawing/2014/main" id="{0ACD186B-0CB7-3F28-6209-EC69F8D64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06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A388C823-1F4C-A499-98CD-6848971B8AEF}"/>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B51B02D-38BC-1482-A320-EBC47CC5CE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Extends the base CBWIRE component</a:t>
            </a:r>
          </a:p>
          <a:p>
            <a:pPr marL="0" lvl="0" indent="0" algn="l" rtl="0">
              <a:spcBef>
                <a:spcPts val="0"/>
              </a:spcBef>
              <a:spcAft>
                <a:spcPts val="0"/>
              </a:spcAft>
              <a:buNone/>
            </a:pPr>
            <a:r>
              <a:rPr lang="en-US" dirty="0"/>
              <a:t>- Define data properties</a:t>
            </a:r>
          </a:p>
          <a:p>
            <a:pPr marL="0" lvl="0" indent="0" algn="l" rtl="0">
              <a:spcBef>
                <a:spcPts val="0"/>
              </a:spcBef>
              <a:spcAft>
                <a:spcPts val="0"/>
              </a:spcAft>
              <a:buNone/>
            </a:pPr>
            <a:r>
              <a:rPr lang="en-US" dirty="0"/>
              <a:t>- Define actions (functions)</a:t>
            </a:r>
            <a:endParaRPr dirty="0"/>
          </a:p>
        </p:txBody>
      </p:sp>
      <p:sp>
        <p:nvSpPr>
          <p:cNvPr id="161" name="Google Shape;161;p4:notes">
            <a:extLst>
              <a:ext uri="{FF2B5EF4-FFF2-40B4-BE49-F238E27FC236}">
                <a16:creationId xmlns:a16="http://schemas.microsoft.com/office/drawing/2014/main" id="{C29EA1A1-B782-82DF-1BC1-9E9B1197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41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FBF0265-27D0-A1C2-3F29-5FF30D90142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5BC4ABFB-A1D2-63BB-5EF2-B6FE0A1AB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convention, they have the same name with a .cfc and .cfm.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wire MUST only have ONE outer element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the class </a:t>
            </a:r>
            <a:r>
              <a:rPr lang="en-US" dirty="0" err="1"/>
              <a:t>wireOuterWrapper</a:t>
            </a:r>
            <a:r>
              <a:rPr lang="en-US" dirty="0"/>
              <a:t> is added by me. Used to highlight the outer wrapper in all the demos to clearly demonstrate the wire element</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Animation 1 : We output the counter value. All data properties are injected into the variables scope but you can also use </a:t>
            </a:r>
            <a:r>
              <a:rPr lang="en-US" dirty="0" err="1"/>
              <a:t>data.counter</a:t>
            </a:r>
            <a:endParaRPr lang="en-US" dirty="0"/>
          </a:p>
          <a:p>
            <a:pPr marL="171450" lvl="0" indent="-171450" algn="l" rtl="0">
              <a:spcBef>
                <a:spcPts val="0"/>
              </a:spcBef>
              <a:spcAft>
                <a:spcPts val="0"/>
              </a:spcAft>
            </a:pPr>
            <a:r>
              <a:rPr lang="en-US" dirty="0"/>
              <a:t>Animation 2: We use a wire directive,</a:t>
            </a:r>
          </a:p>
          <a:p>
            <a:pPr marL="628650" lvl="1" indent="-171450" algn="l" rtl="0">
              <a:spcBef>
                <a:spcPts val="0"/>
              </a:spcBef>
              <a:spcAft>
                <a:spcPts val="0"/>
              </a:spcAft>
            </a:pPr>
            <a:r>
              <a:rPr lang="en-US" dirty="0"/>
              <a:t>The </a:t>
            </a:r>
            <a:r>
              <a:rPr lang="en-US" dirty="0" err="1"/>
              <a:t>wire:click</a:t>
            </a:r>
            <a:r>
              <a:rPr lang="en-US" dirty="0"/>
              <a:t> attribute on the button directs livewire to run the increment() action in our wire component when clicked</a:t>
            </a:r>
          </a:p>
          <a:p>
            <a:pPr marL="628650" lvl="1" indent="-171450" algn="l" rtl="0">
              <a:spcBef>
                <a:spcPts val="0"/>
              </a:spcBef>
              <a:spcAft>
                <a:spcPts val="0"/>
              </a:spcAft>
            </a:pPr>
            <a:r>
              <a:rPr lang="en-US" dirty="0"/>
              <a:t>There are many wire directives and we will discuss a few other in little bit</a:t>
            </a:r>
          </a:p>
        </p:txBody>
      </p:sp>
      <p:sp>
        <p:nvSpPr>
          <p:cNvPr id="161" name="Google Shape;161;p4:notes">
            <a:extLst>
              <a:ext uri="{FF2B5EF4-FFF2-40B4-BE49-F238E27FC236}">
                <a16:creationId xmlns:a16="http://schemas.microsoft.com/office/drawing/2014/main" id="{D888E8A1-E524-5AE4-6033-A148B2931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0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FAADF82-35A7-669D-6F58-984D10F96B2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0302CFE-A359-F071-CDAD-39F45D78D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display our wire on a page by using the wire() function available in views and layouts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is the result of our basic counter</a:t>
            </a:r>
            <a:endParaRPr dirty="0"/>
          </a:p>
        </p:txBody>
      </p:sp>
      <p:sp>
        <p:nvSpPr>
          <p:cNvPr id="161" name="Google Shape;161;p4:notes">
            <a:extLst>
              <a:ext uri="{FF2B5EF4-FFF2-40B4-BE49-F238E27FC236}">
                <a16:creationId xmlns:a16="http://schemas.microsoft.com/office/drawing/2014/main" id="{251C8D6A-4C9A-98A6-4CD4-93A7B2C366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99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30996C-7797-9AB6-577A-C65E7483ECAE}"/>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4320B1F-C4B8-6701-4707-2C1D02BA18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what's going on 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BLOCK 4: On the first render of the page the wire is rendered with it and is sent to the browser, nothing special, no XHR/AJAX has happened to initially render the wire on the page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BLOCK 6: When Livewire send the XHR/AJAX request it includes a payload of the state of the wire including the current data properties.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BLOCK 7: The payload is what is used to Hydrate the wire</a:t>
            </a:r>
          </a:p>
        </p:txBody>
      </p:sp>
      <p:sp>
        <p:nvSpPr>
          <p:cNvPr id="161" name="Google Shape;161;p4:notes">
            <a:extLst>
              <a:ext uri="{FF2B5EF4-FFF2-40B4-BE49-F238E27FC236}">
                <a16:creationId xmlns:a16="http://schemas.microsoft.com/office/drawing/2014/main" id="{A290BDB3-26E7-3ACF-D735-CF5D084B6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799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B6CEB75-3696-E064-949B-819051825D3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9FAACEB-2AFA-ED92-E8CD-F19279D7E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Animation 1 : Snapshot</a:t>
            </a:r>
          </a:p>
          <a:p>
            <a:pPr marL="171450" lvl="0" indent="-171450" algn="l" rtl="0">
              <a:spcBef>
                <a:spcPts val="0"/>
              </a:spcBef>
              <a:spcAft>
                <a:spcPts val="0"/>
              </a:spcAft>
              <a:buFontTx/>
              <a:buChar char="-"/>
            </a:pPr>
            <a:r>
              <a:rPr lang="en-US" dirty="0"/>
              <a:t>Animation 2 : Calls</a:t>
            </a:r>
          </a:p>
        </p:txBody>
      </p:sp>
      <p:sp>
        <p:nvSpPr>
          <p:cNvPr id="161" name="Google Shape;161;p4:notes">
            <a:extLst>
              <a:ext uri="{FF2B5EF4-FFF2-40B4-BE49-F238E27FC236}">
                <a16:creationId xmlns:a16="http://schemas.microsoft.com/office/drawing/2014/main" id="{28823C70-6E98-EA26-CA88-FFE826DAB5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BC82FC8-0B5C-7664-47E3-4046C80901E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FA24235-5BDA-AD0C-4859-DEFBFF6196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Payload Snapshot</a:t>
            </a:r>
          </a:p>
          <a:p>
            <a:pPr marL="0" lvl="0" indent="0" algn="l" rtl="0">
              <a:spcBef>
                <a:spcPts val="0"/>
              </a:spcBef>
              <a:spcAft>
                <a:spcPts val="0"/>
              </a:spcAft>
              <a:buNone/>
            </a:pPr>
            <a:r>
              <a:rPr lang="en-US" b="0" dirty="0"/>
              <a:t>- Security Best Practice</a:t>
            </a:r>
            <a:endParaRPr b="0" dirty="0"/>
          </a:p>
        </p:txBody>
      </p:sp>
      <p:sp>
        <p:nvSpPr>
          <p:cNvPr id="161" name="Google Shape;161;p4:notes">
            <a:extLst>
              <a:ext uri="{FF2B5EF4-FFF2-40B4-BE49-F238E27FC236}">
                <a16:creationId xmlns:a16="http://schemas.microsoft.com/office/drawing/2014/main" id="{D355EC15-FDB5-6773-14A1-53EA2E3DE6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46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5133E7F-431A-3608-F4E5-3118D82A91E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AB0A2985-9FE3-4426-AF6D-AD9659B739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Animation 1 : Snapshot</a:t>
            </a:r>
          </a:p>
          <a:p>
            <a:pPr marL="171450" lvl="0" indent="-171450" algn="l" rtl="0">
              <a:spcBef>
                <a:spcPts val="0"/>
              </a:spcBef>
              <a:spcAft>
                <a:spcPts val="0"/>
              </a:spcAft>
              <a:buFontTx/>
              <a:buChar char="-"/>
            </a:pPr>
            <a:r>
              <a:rPr lang="en-US" dirty="0"/>
              <a:t>Animation 2 : Effects : HTML</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err="1"/>
              <a:t>Livewire.js</a:t>
            </a:r>
            <a:r>
              <a:rPr lang="en-US" dirty="0"/>
              <a:t> takes that HTML and used DOM diffing to update the page</a:t>
            </a:r>
          </a:p>
          <a:p>
            <a:pPr marL="171450" lvl="0" indent="-171450" algn="l" rtl="0">
              <a:spcBef>
                <a:spcPts val="0"/>
              </a:spcBef>
              <a:spcAft>
                <a:spcPts val="0"/>
              </a:spcAft>
              <a:buFontTx/>
              <a:buChar char="-"/>
            </a:pPr>
            <a:endParaRPr dirty="0"/>
          </a:p>
        </p:txBody>
      </p:sp>
      <p:sp>
        <p:nvSpPr>
          <p:cNvPr id="161" name="Google Shape;161;p4:notes">
            <a:extLst>
              <a:ext uri="{FF2B5EF4-FFF2-40B4-BE49-F238E27FC236}">
                <a16:creationId xmlns:a16="http://schemas.microsoft.com/office/drawing/2014/main" id="{1C4F377E-3C95-E254-4960-89B892FED2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939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26BAE0A1-1379-EADC-ED3F-69F64CE69500}"/>
            </a:ext>
          </a:extLst>
        </p:cNvPr>
        <p:cNvGrpSpPr/>
        <p:nvPr/>
      </p:nvGrpSpPr>
      <p:grpSpPr>
        <a:xfrm>
          <a:off x="0" y="0"/>
          <a:ext cx="0" cy="0"/>
          <a:chOff x="0" y="0"/>
          <a:chExt cx="0" cy="0"/>
        </a:xfrm>
      </p:grpSpPr>
      <p:sp>
        <p:nvSpPr>
          <p:cNvPr id="291" name="Google Shape;291;p9:notes">
            <a:extLst>
              <a:ext uri="{FF2B5EF4-FFF2-40B4-BE49-F238E27FC236}">
                <a16:creationId xmlns:a16="http://schemas.microsoft.com/office/drawing/2014/main" id="{3FA22794-2AC9-45A3-13CC-EA769AB0B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a:extLst>
              <a:ext uri="{FF2B5EF4-FFF2-40B4-BE49-F238E27FC236}">
                <a16:creationId xmlns:a16="http://schemas.microsoft.com/office/drawing/2014/main" id="{C40C7573-89A8-C95E-4181-71A2AD862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708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BC66184-179F-ABFC-8B3E-9E12A2BFA8D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FC05608-9DEB-DCAE-6D61-E06C15E81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They say I should start with a question that will get your attention and that is usually best to actually answer that question</a:t>
            </a:r>
            <a:endParaRPr dirty="0"/>
          </a:p>
        </p:txBody>
      </p:sp>
      <p:sp>
        <p:nvSpPr>
          <p:cNvPr id="161" name="Google Shape;161;p4:notes">
            <a:extLst>
              <a:ext uri="{FF2B5EF4-FFF2-40B4-BE49-F238E27FC236}">
                <a16:creationId xmlns:a16="http://schemas.microsoft.com/office/drawing/2014/main" id="{9A8A4232-E95D-29D3-6B40-B081FBBC1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191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8FAD6E7F-3043-F5F4-54CC-8400533A7A3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2354ECB-7029-8442-153E-88DBB88E37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More Template Directives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Single file wires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err="1">
                <a:solidFill>
                  <a:srgbClr val="00FF75"/>
                </a:solidFill>
                <a:latin typeface="Poppins"/>
                <a:cs typeface="Poppins"/>
                <a:sym typeface="Poppins"/>
              </a:rPr>
              <a:t>Alpine.js</a:t>
            </a:r>
            <a:r>
              <a:rPr lang="en-US" sz="1100" dirty="0">
                <a:solidFill>
                  <a:srgbClr val="00FF75"/>
                </a:solidFill>
                <a:latin typeface="Poppins"/>
                <a:cs typeface="Poppins"/>
                <a:sym typeface="Poppins"/>
              </a:rPr>
              <a:t> specific functionality</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Cached Actions, AKA Computed Properties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Nesting Wires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Lazy Loading</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AND MORE…</a:t>
            </a:r>
          </a:p>
          <a:p>
            <a:pPr marL="0" lvl="0" indent="0" algn="l" rtl="0">
              <a:spcBef>
                <a:spcPts val="0"/>
              </a:spcBef>
              <a:spcAft>
                <a:spcPts val="0"/>
              </a:spcAft>
              <a:buNone/>
            </a:pPr>
            <a:endParaRPr lang="en-US" dirty="0"/>
          </a:p>
        </p:txBody>
      </p:sp>
      <p:sp>
        <p:nvSpPr>
          <p:cNvPr id="161" name="Google Shape;161;p4:notes">
            <a:extLst>
              <a:ext uri="{FF2B5EF4-FFF2-40B4-BE49-F238E27FC236}">
                <a16:creationId xmlns:a16="http://schemas.microsoft.com/office/drawing/2014/main" id="{A7FA9225-E6AE-C51C-F52E-A61F59DE4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137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resources slide before thank you</a:t>
            </a:r>
            <a:endParaRPr dirty="0"/>
          </a:p>
        </p:txBody>
      </p:sp>
      <p:sp>
        <p:nvSpPr>
          <p:cNvPr id="483" name="Google Shape;4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F515334-665F-FA00-48CD-643F7D0FE94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D90A232E-F441-FD2A-9A2E-AE1A9D3BF7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love quotes so here's a good one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could apply to many box products ... </a:t>
            </a:r>
            <a:r>
              <a:rPr lang="en-US" dirty="0" err="1"/>
              <a:t>BoxLang</a:t>
            </a:r>
            <a:r>
              <a:rPr lang="en-US" dirty="0"/>
              <a:t> ... in this case I'm thinking about CBWIRE. </a:t>
            </a:r>
            <a:endParaRPr dirty="0"/>
          </a:p>
        </p:txBody>
      </p:sp>
      <p:sp>
        <p:nvSpPr>
          <p:cNvPr id="161" name="Google Shape;161;p4:notes">
            <a:extLst>
              <a:ext uri="{FF2B5EF4-FFF2-40B4-BE49-F238E27FC236}">
                <a16:creationId xmlns:a16="http://schemas.microsoft.com/office/drawing/2014/main" id="{F51D997A-69FC-3ABE-3BE3-74E54B323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49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obligatory self intro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Animation : CF 4.0 Box</a:t>
            </a:r>
            <a:endParaRPr dirty="0"/>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plan, time permitting is to go through a few slides here to quickly talk about CBWIRE then get into some examples and code</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You can download the repository including the demo </a:t>
            </a:r>
            <a:r>
              <a:rPr lang="en-US" dirty="0" err="1"/>
              <a:t>coldbox</a:t>
            </a:r>
            <a:r>
              <a:rPr lang="en-US" dirty="0"/>
              <a:t> app and this Power Point. </a:t>
            </a:r>
          </a:p>
          <a:p>
            <a:pPr marL="171450" lvl="0" indent="-171450" algn="l" rtl="0">
              <a:spcBef>
                <a:spcPts val="0"/>
              </a:spcBef>
              <a:spcAft>
                <a:spcPts val="0"/>
              </a:spcAft>
            </a:pPr>
            <a:r>
              <a:rPr lang="en-US" dirty="0"/>
              <a:t>It has fairly good instructions on getting it up and running </a:t>
            </a:r>
          </a:p>
          <a:p>
            <a:pPr marL="171450" lvl="0" indent="-171450" algn="l" rtl="0">
              <a:spcBef>
                <a:spcPts val="0"/>
              </a:spcBef>
              <a:spcAft>
                <a:spcPts val="0"/>
              </a:spcAft>
            </a:pPr>
            <a:r>
              <a:rPr lang="en-US" dirty="0"/>
              <a:t>links to all the modules, tools etc. I used.</a:t>
            </a:r>
            <a:endParaRPr dirty="0"/>
          </a:p>
        </p:txBody>
      </p:sp>
      <p:sp>
        <p:nvSpPr>
          <p:cNvPr id="292" name="Google Shape;2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ColdBox module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Livewire.js and Alpine.js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Create dynamic, interactive user interfaces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all the benefits of the ColdBox MVC framework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reduces the need for extensive JavaScript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build responsive apps without full page reloads, JavaScript or building backend APIs.</a:t>
            </a:r>
            <a:endParaRPr lang="en-US" dirty="0">
              <a:solidFill>
                <a:srgbClr val="FFFFFF"/>
              </a:solidFill>
            </a:endParaRPr>
          </a:p>
          <a:p>
            <a:pPr marL="0" lvl="0" indent="0" algn="l" rtl="0">
              <a:spcBef>
                <a:spcPts val="0"/>
              </a:spcBef>
              <a:spcAft>
                <a:spcPts val="0"/>
              </a:spcAft>
              <a:buNone/>
            </a:pPr>
            <a:endParaRPr dirty="0"/>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ADC18883-5669-6E4A-4C4F-C579D27D16BE}"/>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76162E19-0385-75CA-2062-B1D43495D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simplifies development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leverages familiar CFML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real-time updates for a responsive user experience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optimizes performance through efficient DOM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integrates seamlessly with ColdBox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reducing the learning curve for developers</a:t>
            </a:r>
            <a:endParaRPr lang="en-US" sz="1100"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Anyone here heard of or have used Livewire or </a:t>
            </a:r>
            <a:r>
              <a:rPr lang="en-US" dirty="0" err="1"/>
              <a:t>Alpine.js</a:t>
            </a:r>
            <a:r>
              <a:rPr lang="en-US" dirty="0"/>
              <a:t> ???</a:t>
            </a:r>
            <a:endParaRPr dirty="0"/>
          </a:p>
        </p:txBody>
      </p:sp>
      <p:sp>
        <p:nvSpPr>
          <p:cNvPr id="189" name="Google Shape;189;p5:notes">
            <a:extLst>
              <a:ext uri="{FF2B5EF4-FFF2-40B4-BE49-F238E27FC236}">
                <a16:creationId xmlns:a16="http://schemas.microsoft.com/office/drawing/2014/main" id="{335753FA-DB19-D162-698A-1B8DFF226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42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CB21852-B6AE-ACE5-F138-B0BC26846824}"/>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892EC8A5-2E38-8E68-1F4D-306312C41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uses </a:t>
            </a:r>
            <a:r>
              <a:rPr lang="en-US" sz="1100" b="0" i="0" u="none" strike="noStrike" cap="none" dirty="0">
                <a:solidFill>
                  <a:srgbClr val="FFFFFF"/>
                </a:solidFill>
                <a:latin typeface="Poppins"/>
                <a:ea typeface="Poppins"/>
                <a:cs typeface="Poppins"/>
                <a:sym typeface="Poppins"/>
              </a:rPr>
              <a:t>Livewire.js, developed for Laravel</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Developers can build dynamic web pages with less JavaScript.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Handles client-side code for tasks like updating the UI or handling form submissions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err="1">
                <a:solidFill>
                  <a:srgbClr val="FFFFFF"/>
                </a:solidFill>
                <a:latin typeface="Poppins"/>
                <a:ea typeface="Poppins"/>
                <a:cs typeface="Poppins"/>
                <a:sym typeface="Poppins"/>
              </a:rPr>
              <a:t>Livewire.js</a:t>
            </a:r>
            <a:r>
              <a:rPr lang="en-US" sz="1100" b="0" i="0" u="none" strike="noStrike" cap="none" dirty="0">
                <a:solidFill>
                  <a:srgbClr val="FFFFFF"/>
                </a:solidFill>
                <a:latin typeface="Poppins"/>
                <a:ea typeface="Poppins"/>
                <a:cs typeface="Poppins"/>
                <a:sym typeface="Poppins"/>
              </a:rPr>
              <a:t> handles the interaction with the server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automatically updates the DOM</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No need to write JavaScript for events or AJAX calls</a:t>
            </a:r>
            <a:endParaRPr dirty="0"/>
          </a:p>
        </p:txBody>
      </p:sp>
      <p:sp>
        <p:nvSpPr>
          <p:cNvPr id="189" name="Google Shape;189;p5:notes">
            <a:extLst>
              <a:ext uri="{FF2B5EF4-FFF2-40B4-BE49-F238E27FC236}">
                <a16:creationId xmlns:a16="http://schemas.microsoft.com/office/drawing/2014/main" id="{AB2C43A2-6B24-8279-0E47-90F1159968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4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49BC634-5526-E44A-4D05-2AA797DFCD12}"/>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7FB2975-674F-118C-9EE3-1311400D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err="1">
                <a:solidFill>
                  <a:srgbClr val="FFFFFF"/>
                </a:solidFill>
                <a:latin typeface="Poppins"/>
                <a:ea typeface="Poppins"/>
                <a:cs typeface="Poppins"/>
                <a:sym typeface="Poppins"/>
              </a:rPr>
              <a:t>Livewire.js</a:t>
            </a:r>
            <a:r>
              <a:rPr lang="en-US" sz="1100" dirty="0">
                <a:solidFill>
                  <a:srgbClr val="FFFFFF"/>
                </a:solidFill>
                <a:latin typeface="Poppins"/>
                <a:ea typeface="Poppins"/>
                <a:cs typeface="Poppins"/>
                <a:sym typeface="Poppins"/>
              </a:rPr>
              <a:t> ( and </a:t>
            </a:r>
            <a:r>
              <a:rPr lang="en-US" sz="1100" dirty="0" err="1">
                <a:solidFill>
                  <a:srgbClr val="FFFFFF"/>
                </a:solidFill>
                <a:latin typeface="Poppins"/>
                <a:ea typeface="Poppins"/>
                <a:cs typeface="Poppins"/>
                <a:sym typeface="Poppins"/>
              </a:rPr>
              <a:t>alpine.js</a:t>
            </a:r>
            <a:r>
              <a:rPr lang="en-US" sz="1100" dirty="0">
                <a:solidFill>
                  <a:srgbClr val="FFFFFF"/>
                </a:solidFill>
                <a:latin typeface="Poppins"/>
                <a:ea typeface="Poppins"/>
                <a:cs typeface="Poppins"/>
                <a:sym typeface="Poppins"/>
              </a:rPr>
              <a:t>) handle client-side interactions,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real-time form validation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toggling UI elements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err="1">
                <a:solidFill>
                  <a:srgbClr val="FFFFFF"/>
                </a:solidFill>
                <a:latin typeface="Poppins"/>
                <a:ea typeface="Poppins"/>
                <a:cs typeface="Poppins"/>
                <a:sym typeface="Poppins"/>
              </a:rPr>
              <a:t>Alpine.js</a:t>
            </a:r>
            <a:r>
              <a:rPr lang="en-US" sz="1100" dirty="0">
                <a:solidFill>
                  <a:srgbClr val="FFFFFF"/>
                </a:solidFill>
                <a:latin typeface="Poppins"/>
                <a:ea typeface="Poppins"/>
                <a:cs typeface="Poppins"/>
                <a:sym typeface="Poppins"/>
              </a:rPr>
              <a:t> is lightweight and easy to use.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Together, they offer responsive, instant feedback, and an enhanced user experience and performance.</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F8216B6-D2C9-191B-56BC-91AA4E043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6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1792288" y="612775"/>
            <a:ext cx="5486400" cy="4114800"/>
          </a:xfrm>
          <a:prstGeom prst="rect">
            <a:avLst/>
          </a:prstGeom>
          <a:noFill/>
          <a:ln>
            <a:noFill/>
          </a:ln>
        </p:spPr>
      </p:sp>
      <p:sp>
        <p:nvSpPr>
          <p:cNvPr id="64" name="Google Shape;64;p2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p:cNvGrpSpPr/>
          <p:nvPr/>
        </p:nvGrpSpPr>
        <p:grpSpPr>
          <a:xfrm>
            <a:off x="-6051342" y="-6279205"/>
            <a:ext cx="31856303" cy="22274891"/>
            <a:chOff x="0" y="-1"/>
            <a:chExt cx="42475070" cy="29699854"/>
          </a:xfrm>
        </p:grpSpPr>
        <p:sp>
          <p:nvSpPr>
            <p:cNvPr id="165" name="Google Shape;165;p4"/>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grpSp>
        <p:nvGrpSpPr>
          <p:cNvPr id="5" name="Group 4">
            <a:extLst>
              <a:ext uri="{FF2B5EF4-FFF2-40B4-BE49-F238E27FC236}">
                <a16:creationId xmlns:a16="http://schemas.microsoft.com/office/drawing/2014/main" id="{88FDE756-355C-241C-414D-2EA401AB1ADA}"/>
              </a:ext>
            </a:extLst>
          </p:cNvPr>
          <p:cNvGrpSpPr/>
          <p:nvPr/>
        </p:nvGrpSpPr>
        <p:grpSpPr>
          <a:xfrm>
            <a:off x="7183777" y="8360121"/>
            <a:ext cx="3583860" cy="865493"/>
            <a:chOff x="7183777" y="7068036"/>
            <a:chExt cx="3583860" cy="865493"/>
          </a:xfrm>
        </p:grpSpPr>
        <p:grpSp>
          <p:nvGrpSpPr>
            <p:cNvPr id="169" name="Google Shape;169;p4"/>
            <p:cNvGrpSpPr/>
            <p:nvPr/>
          </p:nvGrpSpPr>
          <p:grpSpPr>
            <a:xfrm>
              <a:off x="7183777" y="7068036"/>
              <a:ext cx="3583860" cy="865493"/>
              <a:chOff x="0" y="-38100"/>
              <a:chExt cx="943897" cy="227949"/>
            </a:xfrm>
          </p:grpSpPr>
          <p:sp>
            <p:nvSpPr>
              <p:cNvPr id="170" name="Google Shape;170;p4"/>
              <p:cNvSpPr/>
              <p:nvPr/>
            </p:nvSpPr>
            <p:spPr>
              <a:xfrm>
                <a:off x="0" y="0"/>
                <a:ext cx="943897" cy="189849"/>
              </a:xfrm>
              <a:custGeom>
                <a:avLst/>
                <a:gdLst/>
                <a:ahLst/>
                <a:cxnLst/>
                <a:rect l="l" t="t" r="r" b="b"/>
                <a:pathLst>
                  <a:path w="943897" h="189849" extrusionOk="0">
                    <a:moveTo>
                      <a:pt x="94924" y="0"/>
                    </a:moveTo>
                    <a:lnTo>
                      <a:pt x="848973" y="0"/>
                    </a:lnTo>
                    <a:cubicBezTo>
                      <a:pt x="874148" y="0"/>
                      <a:pt x="898293" y="10001"/>
                      <a:pt x="916094" y="27803"/>
                    </a:cubicBezTo>
                    <a:cubicBezTo>
                      <a:pt x="933896" y="45605"/>
                      <a:pt x="943897" y="69749"/>
                      <a:pt x="943897" y="94924"/>
                    </a:cubicBezTo>
                    <a:lnTo>
                      <a:pt x="943897" y="94924"/>
                    </a:lnTo>
                    <a:cubicBezTo>
                      <a:pt x="943897" y="120100"/>
                      <a:pt x="933896" y="144244"/>
                      <a:pt x="916094" y="162046"/>
                    </a:cubicBezTo>
                    <a:cubicBezTo>
                      <a:pt x="898293" y="179848"/>
                      <a:pt x="874148" y="189849"/>
                      <a:pt x="848973"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cmpd="sng">
                <a:solidFill>
                  <a:srgbClr val="45FF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txBox="1"/>
              <p:nvPr/>
            </p:nvSpPr>
            <p:spPr>
              <a:xfrm>
                <a:off x="0" y="-38100"/>
                <a:ext cx="943897" cy="22794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4"/>
            <p:cNvSpPr txBox="1"/>
            <p:nvPr/>
          </p:nvSpPr>
          <p:spPr>
            <a:xfrm>
              <a:off x="7586776" y="7345273"/>
              <a:ext cx="2488334" cy="430695"/>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999" b="1" i="0" u="none" strike="noStrike" cap="none" dirty="0">
                  <a:solidFill>
                    <a:srgbClr val="45FF9B"/>
                  </a:solidFill>
                  <a:latin typeface="Poppins"/>
                  <a:ea typeface="Poppins"/>
                  <a:cs typeface="Poppins"/>
                  <a:sym typeface="Poppins"/>
                </a:rPr>
                <a:t>LET’S GET STARTED</a:t>
              </a:r>
              <a:endParaRPr dirty="0"/>
            </a:p>
          </p:txBody>
        </p:sp>
        <p:sp>
          <p:nvSpPr>
            <p:cNvPr id="173" name="Google Shape;173;p4"/>
            <p:cNvSpPr/>
            <p:nvPr/>
          </p:nvSpPr>
          <p:spPr>
            <a:xfrm>
              <a:off x="10293081" y="7456905"/>
              <a:ext cx="246604" cy="192659"/>
            </a:xfrm>
            <a:custGeom>
              <a:avLst/>
              <a:gdLst/>
              <a:ahLst/>
              <a:cxnLst/>
              <a:rect l="l" t="t" r="r" b="b"/>
              <a:pathLst>
                <a:path w="246604" h="192659" extrusionOk="0">
                  <a:moveTo>
                    <a:pt x="0" y="0"/>
                  </a:moveTo>
                  <a:lnTo>
                    <a:pt x="246605" y="0"/>
                  </a:lnTo>
                  <a:lnTo>
                    <a:pt x="246605" y="192660"/>
                  </a:lnTo>
                  <a:lnTo>
                    <a:pt x="0" y="192660"/>
                  </a:lnTo>
                  <a:lnTo>
                    <a:pt x="0" y="0"/>
                  </a:lnTo>
                  <a:close/>
                </a:path>
              </a:pathLst>
            </a:custGeom>
            <a:blipFill rotWithShape="1">
              <a:blip r:embed="rId6">
                <a:alphaModFix/>
              </a:blip>
              <a:stretch>
                <a:fillRect/>
              </a:stretch>
            </a:blipFill>
            <a:ln>
              <a:noFill/>
            </a:ln>
          </p:spPr>
          <p:txBody>
            <a:bodyPr/>
            <a:lstStyle/>
            <a:p>
              <a:endParaRPr lang="en-US"/>
            </a:p>
          </p:txBody>
        </p:sp>
      </p:grpSp>
      <p:sp>
        <p:nvSpPr>
          <p:cNvPr id="174" name="Google Shape;174;p4"/>
          <p:cNvSpPr txBox="1"/>
          <p:nvPr/>
        </p:nvSpPr>
        <p:spPr>
          <a:xfrm>
            <a:off x="1422958" y="5586647"/>
            <a:ext cx="15573757" cy="646331"/>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000" b="0" i="0" u="none" strike="noStrike" cap="none" dirty="0">
                <a:solidFill>
                  <a:srgbClr val="F6F6F6"/>
                </a:solidFill>
                <a:latin typeface="Poppins"/>
                <a:ea typeface="Poppins"/>
                <a:cs typeface="Poppins"/>
                <a:sym typeface="Poppins"/>
              </a:rPr>
              <a:t>Build modern, reactive applications in record time without building backend APIs</a:t>
            </a:r>
            <a:endParaRPr sz="3000" dirty="0"/>
          </a:p>
        </p:txBody>
      </p:sp>
      <p:sp>
        <p:nvSpPr>
          <p:cNvPr id="175" name="Google Shape;175;p4"/>
          <p:cNvSpPr txBox="1"/>
          <p:nvPr/>
        </p:nvSpPr>
        <p:spPr>
          <a:xfrm>
            <a:off x="1422958" y="4161282"/>
            <a:ext cx="15573757" cy="17697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500" b="1" i="0" u="none" strike="noStrike" cap="none" dirty="0">
                <a:solidFill>
                  <a:srgbClr val="F6F6F6"/>
                </a:solidFill>
                <a:latin typeface="Poppins"/>
                <a:ea typeface="Poppins"/>
                <a:cs typeface="Poppins"/>
                <a:sym typeface="Poppins"/>
              </a:rPr>
              <a:t>CATCHING 🔥 </a:t>
            </a:r>
            <a:r>
              <a:rPr lang="en-US" sz="11500" b="1" dirty="0">
                <a:solidFill>
                  <a:srgbClr val="F6F6F6"/>
                </a:solidFill>
                <a:latin typeface="Poppins"/>
                <a:ea typeface="Poppins"/>
                <a:cs typeface="Poppins"/>
                <a:sym typeface="Poppins"/>
              </a:rPr>
              <a:t>W</a:t>
            </a:r>
            <a:r>
              <a:rPr lang="en-US" sz="11500" b="1" i="0" u="none" strike="noStrike" cap="none" dirty="0">
                <a:solidFill>
                  <a:srgbClr val="F6F6F6"/>
                </a:solidFill>
                <a:latin typeface="Poppins"/>
                <a:ea typeface="Poppins"/>
                <a:cs typeface="Poppins"/>
                <a:sym typeface="Poppins"/>
              </a:rPr>
              <a:t>IRE</a:t>
            </a:r>
            <a:endParaRPr sz="2400" dirty="0"/>
          </a:p>
        </p:txBody>
      </p:sp>
      <p:sp>
        <p:nvSpPr>
          <p:cNvPr id="186" name="Google Shape;186;p4"/>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7">
              <a:alphaModFix/>
            </a:blip>
            <a:stretch>
              <a:fillRect/>
            </a:stretch>
          </a:blipFill>
          <a:ln>
            <a:noFill/>
          </a:ln>
        </p:spPr>
        <p:txBody>
          <a:bodyPr/>
          <a:lstStyle/>
          <a:p>
            <a:endParaRPr lang="en-US"/>
          </a:p>
        </p:txBody>
      </p:sp>
      <p:sp>
        <p:nvSpPr>
          <p:cNvPr id="3" name="Google Shape;113;p2">
            <a:extLst>
              <a:ext uri="{FF2B5EF4-FFF2-40B4-BE49-F238E27FC236}">
                <a16:creationId xmlns:a16="http://schemas.microsoft.com/office/drawing/2014/main" id="{EE65972F-7347-E719-242D-D8C9E7D98246}"/>
              </a:ext>
            </a:extLst>
          </p:cNvPr>
          <p:cNvSpPr txBox="1"/>
          <p:nvPr/>
        </p:nvSpPr>
        <p:spPr>
          <a:xfrm>
            <a:off x="1357122" y="997603"/>
            <a:ext cx="15705429"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00FF75"/>
                </a:solidFill>
                <a:latin typeface="Poppins SemiBold"/>
                <a:ea typeface="Poppins SemiBold"/>
                <a:cs typeface="Poppins SemiBold"/>
                <a:sym typeface="Poppins SemiBold"/>
              </a:rPr>
              <a:t>WELCOME</a:t>
            </a:r>
            <a:endParaRPr dirty="0"/>
          </a:p>
        </p:txBody>
      </p:sp>
      <p:cxnSp>
        <p:nvCxnSpPr>
          <p:cNvPr id="4" name="Google Shape;115;p2">
            <a:extLst>
              <a:ext uri="{FF2B5EF4-FFF2-40B4-BE49-F238E27FC236}">
                <a16:creationId xmlns:a16="http://schemas.microsoft.com/office/drawing/2014/main" id="{8536B498-E77E-1182-AA02-6550DDBCCBE6}"/>
              </a:ext>
            </a:extLst>
          </p:cNvPr>
          <p:cNvCxnSpPr>
            <a:cxnSpLocks/>
          </p:cNvCxnSpPr>
          <p:nvPr/>
        </p:nvCxnSpPr>
        <p:spPr>
          <a:xfrm>
            <a:off x="2112697" y="3337232"/>
            <a:ext cx="14194278" cy="0"/>
          </a:xfrm>
          <a:prstGeom prst="straightConnector1">
            <a:avLst/>
          </a:prstGeom>
          <a:noFill/>
          <a:ln w="38100" cap="flat" cmpd="sng">
            <a:solidFill>
              <a:srgbClr val="45FF9B"/>
            </a:solidFill>
            <a:prstDash val="dot"/>
            <a:round/>
            <a:headEnd type="none" w="sm" len="sm"/>
            <a:tailEnd type="none" w="sm" len="sm"/>
          </a:ln>
        </p:spPr>
      </p:cxnSp>
      <p:sp>
        <p:nvSpPr>
          <p:cNvPr id="6" name="Google Shape;114;p2">
            <a:extLst>
              <a:ext uri="{FF2B5EF4-FFF2-40B4-BE49-F238E27FC236}">
                <a16:creationId xmlns:a16="http://schemas.microsoft.com/office/drawing/2014/main" id="{969BBB88-2053-48DF-8AEA-299FAE27EAEE}"/>
              </a:ext>
            </a:extLst>
          </p:cNvPr>
          <p:cNvSpPr txBox="1"/>
          <p:nvPr/>
        </p:nvSpPr>
        <p:spPr>
          <a:xfrm>
            <a:off x="1695136" y="7024306"/>
            <a:ext cx="15029400" cy="83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30" b="1" i="0" u="none" strike="noStrike" cap="none" dirty="0">
                <a:solidFill>
                  <a:srgbClr val="F6F6F6"/>
                </a:solidFill>
                <a:latin typeface="Poppins Medium"/>
                <a:ea typeface="Poppins Medium"/>
                <a:cs typeface="Poppins Medium"/>
                <a:sym typeface="Poppins Medium"/>
              </a:rPr>
              <a:t>Into the Box 2025: </a:t>
            </a:r>
            <a:r>
              <a:rPr lang="en-US" sz="5430" b="1" i="0" u="none" strike="noStrike" cap="none" dirty="0">
                <a:solidFill>
                  <a:srgbClr val="00DBFF"/>
                </a:solidFill>
                <a:latin typeface="Poppins"/>
                <a:ea typeface="Poppins"/>
                <a:cs typeface="Poppins"/>
                <a:sym typeface="Poppins"/>
              </a:rPr>
              <a:t>The Future is</a:t>
            </a:r>
            <a:r>
              <a:rPr lang="en-US" sz="5430" b="1" dirty="0">
                <a:solidFill>
                  <a:srgbClr val="00DBFF"/>
                </a:solidFill>
                <a:latin typeface="Poppins"/>
                <a:ea typeface="Poppins"/>
                <a:cs typeface="Poppins"/>
                <a:sym typeface="Poppins"/>
              </a:rPr>
              <a:t> </a:t>
            </a:r>
            <a:r>
              <a:rPr lang="en-US" sz="5430" b="1" i="0" u="none" strike="noStrike" cap="none" dirty="0">
                <a:solidFill>
                  <a:srgbClr val="00DBFF"/>
                </a:solidFill>
                <a:latin typeface="Poppins"/>
                <a:ea typeface="Poppins"/>
                <a:cs typeface="Poppins"/>
                <a:sym typeface="Poppins"/>
              </a:rPr>
              <a:t>Dynamic!</a:t>
            </a:r>
            <a:endParaRPr sz="1000" dirty="0"/>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498FD756-2302-4A58-BECB-DF5037881702}"/>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36E51C12-DC90-5CD7-5C6D-E3C04FE1AD0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642E670-8913-CAC1-B14C-F2D510C9617A}"/>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D95FEEAF-998A-57C9-9E9D-341AE8D13B1E}"/>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06744A21-A454-A3BB-49EA-5B7FF383C597}"/>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C7261CA-50E9-D32E-DCAE-322D7402502B}"/>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802A3379-F4F2-50DF-B238-8F1AEA1B49D3}"/>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390D0645-D7CF-8447-F125-968DAAFCBBAD}"/>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AEF462C2-1099-5756-F803-C194310E9DC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199DAD5A-09CC-6F40-ADFD-175771C16858}"/>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655D93E6-0FDE-4528-59B0-9388598BD7CE}"/>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9FC5483C-84AC-0ABB-CBF6-AE9D5C516919}"/>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F46B2E68-A12A-9108-9FC0-77F20D44DEE6}"/>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393CED8A-357C-970A-AF99-5AE4B0FAE8D2}"/>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1207FF4A-4F10-F71D-218B-DE32C9AEC695}"/>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including items such as event listeners, focus states, and form input values.</a:t>
            </a:r>
            <a:endParaRPr sz="2600" dirty="0"/>
          </a:p>
        </p:txBody>
      </p:sp>
      <p:sp>
        <p:nvSpPr>
          <p:cNvPr id="10" name="Google Shape;260;p7">
            <a:extLst>
              <a:ext uri="{FF2B5EF4-FFF2-40B4-BE49-F238E27FC236}">
                <a16:creationId xmlns:a16="http://schemas.microsoft.com/office/drawing/2014/main" id="{AFC2492F-FAF8-446C-1F3B-BC0A9ADEC2F1}"/>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p>
            <a:pPr marR="0" lvl="1" algn="ctr" rtl="0">
              <a:spcBef>
                <a:spcPts val="0"/>
              </a:spcBef>
              <a:spcAft>
                <a:spcPts val="0"/>
              </a:spcAft>
              <a:buClr>
                <a:srgbClr val="00FF75"/>
              </a:buClr>
              <a:buSzPts val="2899"/>
            </a:pPr>
            <a:r>
              <a:rPr lang="en-US" sz="4400" b="1" dirty="0">
                <a:solidFill>
                  <a:srgbClr val="00FF75"/>
                </a:solidFill>
                <a:latin typeface="Poppins"/>
                <a:cs typeface="Poppins"/>
                <a:sym typeface="Poppins"/>
              </a:rPr>
              <a:t>DOM Morphing</a:t>
            </a:r>
          </a:p>
        </p:txBody>
      </p:sp>
    </p:spTree>
    <p:extLst>
      <p:ext uri="{BB962C8B-B14F-4D97-AF65-F5344CB8AC3E}">
        <p14:creationId xmlns:p14="http://schemas.microsoft.com/office/powerpoint/2010/main" val="10309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92F7B36-F1ED-08A1-F2E7-37F5B05B383C}"/>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0A3F3301-3AA9-AEC3-0C56-16A065CE8E7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44D998E-6D18-5503-34B8-6D3E6D24C68D}"/>
              </a:ext>
            </a:extLst>
          </p:cNvPr>
          <p:cNvGrpSpPr/>
          <p:nvPr/>
        </p:nvGrpSpPr>
        <p:grpSpPr>
          <a:xfrm>
            <a:off x="-5069194" y="-4490322"/>
            <a:ext cx="31856303" cy="22274891"/>
            <a:chOff x="0" y="-1"/>
            <a:chExt cx="42475070" cy="29699854"/>
          </a:xfrm>
        </p:grpSpPr>
        <p:sp>
          <p:nvSpPr>
            <p:cNvPr id="165" name="Google Shape;165;p4">
              <a:extLst>
                <a:ext uri="{FF2B5EF4-FFF2-40B4-BE49-F238E27FC236}">
                  <a16:creationId xmlns:a16="http://schemas.microsoft.com/office/drawing/2014/main" id="{880D54CB-6C94-C9F4-F0B8-26BA013C89D2}"/>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BAD9575-C70B-6A85-22C6-80990DBF6887}"/>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3BC980BA-0A28-A7CE-AD45-FB3F07D959CB}"/>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6DA5186-C01D-5282-872B-46EC419812F7}"/>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5DA90DEC-9511-F3D7-7241-86C1755EA59F}"/>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9B28CC6-160C-BDA6-9E22-C9CA0E1DADB3}"/>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4" name="Google Shape;260;p7">
            <a:extLst>
              <a:ext uri="{FF2B5EF4-FFF2-40B4-BE49-F238E27FC236}">
                <a16:creationId xmlns:a16="http://schemas.microsoft.com/office/drawing/2014/main" id="{E7CD78AB-D5EA-CA69-A551-11E3DDEFDD45}"/>
              </a:ext>
            </a:extLst>
          </p:cNvPr>
          <p:cNvSpPr txBox="1"/>
          <p:nvPr/>
        </p:nvSpPr>
        <p:spPr>
          <a:xfrm>
            <a:off x="890297" y="4593888"/>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2689898-EF11-D059-EEAA-57381B2FB6F3}"/>
              </a:ext>
            </a:extLst>
          </p:cNvPr>
          <p:cNvSpPr/>
          <p:nvPr/>
        </p:nvSpPr>
        <p:spPr>
          <a:xfrm>
            <a:off x="890297" y="5421539"/>
            <a:ext cx="43863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
        <p:nvSpPr>
          <p:cNvPr id="6" name="Google Shape;260;p7">
            <a:extLst>
              <a:ext uri="{FF2B5EF4-FFF2-40B4-BE49-F238E27FC236}">
                <a16:creationId xmlns:a16="http://schemas.microsoft.com/office/drawing/2014/main" id="{EB6CAA17-EC31-C248-9C4E-67916C90C7AE}"/>
              </a:ext>
            </a:extLst>
          </p:cNvPr>
          <p:cNvSpPr txBox="1"/>
          <p:nvPr/>
        </p:nvSpPr>
        <p:spPr>
          <a:xfrm>
            <a:off x="890297" y="637012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7" name="Rounded Rectangle 6">
            <a:extLst>
              <a:ext uri="{FF2B5EF4-FFF2-40B4-BE49-F238E27FC236}">
                <a16:creationId xmlns:a16="http://schemas.microsoft.com/office/drawing/2014/main" id="{7E8A5658-A6DE-218C-DEB0-FDD31DA5E1F2}"/>
              </a:ext>
            </a:extLst>
          </p:cNvPr>
          <p:cNvSpPr/>
          <p:nvPr/>
        </p:nvSpPr>
        <p:spPr>
          <a:xfrm>
            <a:off x="890297" y="7197775"/>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
        <p:nvSpPr>
          <p:cNvPr id="8" name="Google Shape;260;p7">
            <a:extLst>
              <a:ext uri="{FF2B5EF4-FFF2-40B4-BE49-F238E27FC236}">
                <a16:creationId xmlns:a16="http://schemas.microsoft.com/office/drawing/2014/main" id="{3C5B48D0-9168-2DC6-B48B-8061E1DDE3C8}"/>
              </a:ext>
            </a:extLst>
          </p:cNvPr>
          <p:cNvSpPr txBox="1"/>
          <p:nvPr/>
        </p:nvSpPr>
        <p:spPr>
          <a:xfrm>
            <a:off x="1024254" y="2251782"/>
            <a:ext cx="13771754" cy="1354217"/>
          </a:xfrm>
          <a:prstGeom prst="rect">
            <a:avLst/>
          </a:prstGeom>
          <a:noFill/>
          <a:ln>
            <a:noFill/>
          </a:ln>
        </p:spPr>
        <p:txBody>
          <a:bodyPr spcFirstLastPara="1" wrap="square" lIns="0" tIns="0" rIns="0" bIns="0" anchor="t" anchorCtr="0">
            <a:spAutoFit/>
          </a:bodyPr>
          <a:lstStyle/>
          <a:p>
            <a:pPr marR="0" lvl="1" rtl="0">
              <a:spcBef>
                <a:spcPts val="0"/>
              </a:spcBef>
              <a:spcAft>
                <a:spcPts val="0"/>
              </a:spcAft>
              <a:buClr>
                <a:srgbClr val="00FF75"/>
              </a:buClr>
              <a:buSzPts val="2899"/>
            </a:pPr>
            <a:r>
              <a:rPr lang="en-US" sz="4400" dirty="0">
                <a:solidFill>
                  <a:srgbClr val="00FF75"/>
                </a:solidFill>
                <a:latin typeface="Poppins"/>
                <a:cs typeface="Poppins"/>
                <a:sym typeface="Poppins"/>
              </a:rPr>
              <a:t>A “wire” is made up of a wire component and a wire template.</a:t>
            </a:r>
          </a:p>
        </p:txBody>
      </p:sp>
    </p:spTree>
    <p:extLst>
      <p:ext uri="{BB962C8B-B14F-4D97-AF65-F5344CB8AC3E}">
        <p14:creationId xmlns:p14="http://schemas.microsoft.com/office/powerpoint/2010/main" val="2194969408"/>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0420F61B-B435-E5E3-4D08-708532A88DD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D8D349EB-7492-C34F-E47B-70FE2D788CC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B332DCE-0721-1F51-45C2-C86E2E65C6B2}"/>
              </a:ext>
            </a:extLst>
          </p:cNvPr>
          <p:cNvGrpSpPr/>
          <p:nvPr/>
        </p:nvGrpSpPr>
        <p:grpSpPr>
          <a:xfrm>
            <a:off x="-5554386" y="-5381790"/>
            <a:ext cx="31856303" cy="22274891"/>
            <a:chOff x="0" y="-1"/>
            <a:chExt cx="42475070" cy="29699854"/>
          </a:xfrm>
        </p:grpSpPr>
        <p:sp>
          <p:nvSpPr>
            <p:cNvPr id="165" name="Google Shape;165;p4">
              <a:extLst>
                <a:ext uri="{FF2B5EF4-FFF2-40B4-BE49-F238E27FC236}">
                  <a16:creationId xmlns:a16="http://schemas.microsoft.com/office/drawing/2014/main" id="{1722542B-B757-31AE-99F8-6249767875E1}"/>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D6A79D5A-6A35-4BB7-7B0E-D3A7E9A4EB6E}"/>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B13D528-2B10-0901-0859-B3CCFB1E8F3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8C34DC4-C146-E560-5ECF-6B94CDC86840}"/>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687480FA-192B-998F-9C00-EFE17578E3B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76D00C80-D65E-B98A-A60F-B34EE6FBBEF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F53C8857-A84C-50D5-17A6-3ABB219617BD}"/>
              </a:ext>
            </a:extLst>
          </p:cNvPr>
          <p:cNvSpPr txBox="1"/>
          <p:nvPr/>
        </p:nvSpPr>
        <p:spPr>
          <a:xfrm>
            <a:off x="965908" y="4036463"/>
            <a:ext cx="16230600" cy="5542426"/>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r>
              <a:rPr lang="en-US" sz="3200" b="0" i="0" dirty="0">
                <a:solidFill>
                  <a:srgbClr val="C0C0C0"/>
                </a:solidFill>
                <a:effectLst/>
                <a:latin typeface="Poppins" pitchFamily="2" charset="77"/>
                <a:cs typeface="Poppins" pitchFamily="2" charset="77"/>
              </a:rPr>
              <a:t>component </a:t>
            </a:r>
            <a:r>
              <a:rPr lang="en-US" sz="3200" b="0" i="0" dirty="0">
                <a:solidFill>
                  <a:srgbClr val="FC54FC"/>
                </a:solidFill>
                <a:effectLst/>
                <a:latin typeface="Poppins" pitchFamily="2" charset="77"/>
                <a:cs typeface="Poppins" pitchFamily="2" charset="77"/>
              </a:rPr>
              <a:t>extends</a:t>
            </a:r>
            <a:r>
              <a:rPr lang="en-US" sz="3200" b="0" i="0" dirty="0">
                <a:solidFill>
                  <a:srgbClr val="C0C0C0"/>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cbwire.models.Component</a:t>
            </a:r>
            <a:r>
              <a:rPr lang="en-US" sz="3200" b="0" i="0" dirty="0">
                <a:solidFill>
                  <a:srgbClr val="54FC54"/>
                </a:solidFill>
                <a:effectLst/>
                <a:latin typeface="Poppins" pitchFamily="2" charset="77"/>
                <a:cs typeface="Poppins" pitchFamily="2" charset="77"/>
              </a:rPr>
              <a:t>"</a:t>
            </a:r>
            <a:r>
              <a:rPr lang="en-US" sz="3200" b="0" i="0" dirty="0">
                <a:solidFill>
                  <a:srgbClr val="C0C0C0"/>
                </a:solidFill>
                <a:effectLst/>
                <a:latin typeface="Poppins" pitchFamily="2" charset="77"/>
                <a:cs typeface="Poppins" pitchFamily="2" charset="77"/>
              </a:rPr>
              <a:t> { </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Data properties</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data =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 </a:t>
            </a:r>
            <a:r>
              <a:rPr lang="en-US" sz="3200" b="0" i="0" dirty="0">
                <a:solidFill>
                  <a:srgbClr val="54FC54"/>
                </a:solidFill>
                <a:effectLst/>
                <a:latin typeface="Poppins" pitchFamily="2" charset="77"/>
                <a:cs typeface="Poppins" pitchFamily="2" charset="77"/>
              </a:rPr>
              <a:t>"counter"</a:t>
            </a:r>
            <a:r>
              <a:rPr lang="en-US" sz="3200" b="0" i="0" dirty="0">
                <a:solidFill>
                  <a:srgbClr val="C0C0C0"/>
                </a:solidFill>
                <a:effectLst/>
                <a:latin typeface="Poppins" pitchFamily="2" charset="77"/>
                <a:cs typeface="Poppins" pitchFamily="2" charset="77"/>
              </a:rPr>
              <a:t> : </a:t>
            </a:r>
            <a:r>
              <a:rPr lang="en-US" sz="3200" b="0" i="0" dirty="0">
                <a:solidFill>
                  <a:srgbClr val="808000"/>
                </a:solidFill>
                <a:effectLst/>
                <a:latin typeface="Poppins" pitchFamily="2" charset="77"/>
                <a:cs typeface="Poppins" pitchFamily="2" charset="77"/>
              </a:rPr>
              <a:t>0</a:t>
            </a:r>
            <a:r>
              <a:rPr lang="en-US" sz="3200" b="0" i="0" dirty="0">
                <a:solidFill>
                  <a:srgbClr val="C0C0C0"/>
                </a:solidFill>
                <a:effectLst/>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default value</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Action</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FC54FC"/>
                </a:solidFill>
                <a:effectLst/>
                <a:latin typeface="Poppins" pitchFamily="2" charset="77"/>
                <a:cs typeface="Poppins" pitchFamily="2" charset="77"/>
              </a:rPr>
              <a:t>function</a:t>
            </a:r>
            <a:r>
              <a:rPr lang="en-US" sz="3200" b="0" i="0" dirty="0">
                <a:solidFill>
                  <a:srgbClr val="C0C0C0"/>
                </a:solidFill>
                <a:effectLst/>
                <a:latin typeface="Poppins" pitchFamily="2" charset="77"/>
                <a:cs typeface="Poppins" pitchFamily="2" charset="77"/>
              </a:rPr>
              <a:t> </a:t>
            </a:r>
            <a:r>
              <a:rPr lang="en-US" sz="3200" b="0" i="0" dirty="0">
                <a:solidFill>
                  <a:srgbClr val="5454FC"/>
                </a:solidFill>
                <a:effectLst/>
                <a:latin typeface="Poppins" pitchFamily="2" charset="77"/>
                <a:cs typeface="Poppins" pitchFamily="2" charset="77"/>
              </a:rPr>
              <a:t>increment</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err="1">
                <a:solidFill>
                  <a:srgbClr val="C0C0C0"/>
                </a:solidFill>
                <a:effectLst/>
                <a:latin typeface="Poppins" pitchFamily="2" charset="77"/>
                <a:cs typeface="Poppins" pitchFamily="2" charset="77"/>
              </a:rPr>
              <a:t>data.counter</a:t>
            </a:r>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B47072B8-5D12-D059-70B2-C04F5D00CAA9}"/>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6905911-4B41-61A2-B7EA-DA2DD1D18F1D}"/>
              </a:ext>
            </a:extLst>
          </p:cNvPr>
          <p:cNvSpPr/>
          <p:nvPr/>
        </p:nvSpPr>
        <p:spPr>
          <a:xfrm>
            <a:off x="969404" y="3112266"/>
            <a:ext cx="43863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Tree>
    <p:extLst>
      <p:ext uri="{BB962C8B-B14F-4D97-AF65-F5344CB8AC3E}">
        <p14:creationId xmlns:p14="http://schemas.microsoft.com/office/powerpoint/2010/main" val="3091273628"/>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CD158E-B1E8-A417-974A-405A2F6C64B2}"/>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12B61BF-C2EC-8494-F84A-E1DE1BAAB9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370A5A6E-8A6D-8AA1-0E05-8DF82DB72B37}"/>
              </a:ext>
            </a:extLst>
          </p:cNvPr>
          <p:cNvGrpSpPr/>
          <p:nvPr/>
        </p:nvGrpSpPr>
        <p:grpSpPr>
          <a:xfrm>
            <a:off x="-6051342" y="-6359661"/>
            <a:ext cx="31856303" cy="22274891"/>
            <a:chOff x="0" y="-1"/>
            <a:chExt cx="42475070" cy="29699854"/>
          </a:xfrm>
        </p:grpSpPr>
        <p:sp>
          <p:nvSpPr>
            <p:cNvPr id="165" name="Google Shape;165;p4">
              <a:extLst>
                <a:ext uri="{FF2B5EF4-FFF2-40B4-BE49-F238E27FC236}">
                  <a16:creationId xmlns:a16="http://schemas.microsoft.com/office/drawing/2014/main" id="{B59C55D3-7195-8F30-4757-557BD4E9A55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612E51C-8DDE-7B19-2590-5DC3C986459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2ACBAE6D-F9BB-DAFB-AC54-7101BECD581F}"/>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2B447D4-A469-E46C-3E62-6DAC8D09FFC3}"/>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4522AED0-D35D-CE42-222A-E84162E3C96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041A7BAE-4933-CA98-DF67-F392138BBCCC}"/>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1556A24A-EB10-862D-9691-F80C22F97BCB}"/>
              </a:ext>
            </a:extLst>
          </p:cNvPr>
          <p:cNvSpPr txBox="1"/>
          <p:nvPr/>
        </p:nvSpPr>
        <p:spPr>
          <a:xfrm>
            <a:off x="831951" y="4511758"/>
            <a:ext cx="16230600" cy="4286214"/>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 </a:t>
            </a:r>
            <a:r>
              <a:rPr lang="en-US" sz="3200" b="0" i="0" dirty="0">
                <a:solidFill>
                  <a:srgbClr val="808000"/>
                </a:solidFill>
                <a:effectLst/>
                <a:latin typeface="Poppins" pitchFamily="2" charset="77"/>
                <a:cs typeface="Poppins" pitchFamily="2" charset="77"/>
              </a:rPr>
              <a:t>class</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wireOuterWrapper</a:t>
            </a:r>
            <a:r>
              <a:rPr lang="en-US" sz="3200" b="0" i="0" dirty="0">
                <a:solidFill>
                  <a:srgbClr val="54FC54"/>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&gt;</a:t>
            </a:r>
            <a:endParaRPr lang="en-US" sz="3200" b="0" i="0" dirty="0">
              <a:solidFill>
                <a:srgbClr val="C0C0C0"/>
              </a:solidFill>
              <a:effectLst/>
              <a:latin typeface="Poppins" pitchFamily="2" charset="77"/>
              <a:cs typeface="Poppins" pitchFamily="2" charset="77"/>
            </a:endParaRPr>
          </a:p>
          <a:p>
            <a:pPr>
              <a:buNone/>
            </a:pPr>
            <a:r>
              <a:rPr lang="en-US" sz="3200" dirty="0">
                <a:solidFill>
                  <a:srgbClr val="C0C0C0"/>
                </a:solidFill>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br>
              <a:rPr lang="en-US" sz="3200" b="0" i="0" dirty="0">
                <a:solidFill>
                  <a:srgbClr val="A2A2A2"/>
                </a:solidFill>
                <a:effectLst/>
                <a:latin typeface="Poppins" pitchFamily="2" charset="77"/>
                <a:cs typeface="Poppins" pitchFamily="2" charset="77"/>
              </a:rPr>
            </a:br>
            <a:r>
              <a:rPr lang="en-US" sz="3200" b="0" i="0" dirty="0">
                <a:solidFill>
                  <a:srgbClr val="A2A2A2"/>
                </a:solidFill>
                <a:effectLst/>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Count: #counter#</a:t>
            </a:r>
          </a:p>
          <a:p>
            <a:pPr>
              <a:buNone/>
            </a:pPr>
            <a:r>
              <a:rPr lang="en-US" sz="3200" b="0" i="0" dirty="0">
                <a:solidFill>
                  <a:srgbClr val="A2A2A2"/>
                </a:solidFill>
                <a:effectLst/>
                <a:latin typeface="Poppins" pitchFamily="2" charset="77"/>
                <a:cs typeface="Poppins" pitchFamily="2" charset="77"/>
              </a:rPr>
              <a:t>		&lt;/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 </a:t>
            </a:r>
            <a:r>
              <a:rPr lang="en-US" sz="3200" b="0" i="0" dirty="0" err="1">
                <a:solidFill>
                  <a:srgbClr val="808000"/>
                </a:solidFill>
                <a:effectLst/>
                <a:latin typeface="Poppins" pitchFamily="2" charset="77"/>
                <a:cs typeface="Poppins" pitchFamily="2" charset="77"/>
              </a:rPr>
              <a:t>wire:click</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"increment"</a:t>
            </a:r>
            <a:r>
              <a:rPr lang="en-US" sz="3200" b="0" i="0" dirty="0">
                <a:solidFill>
                  <a:srgbClr val="A2A2A2"/>
                </a:solidFill>
                <a:effectLst/>
                <a:latin typeface="Poppins" pitchFamily="2" charset="77"/>
                <a:cs typeface="Poppins" pitchFamily="2" charset="77"/>
              </a:rPr>
              <a:t>&gt;</a:t>
            </a:r>
            <a:r>
              <a:rPr lang="en-US" sz="3200" b="0" i="0" dirty="0">
                <a:solidFill>
                  <a:srgbClr val="C0C0C0"/>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sz="1800" b="0" i="0" u="none" strike="noStrike" cap="none" dirty="0">
              <a:solidFill>
                <a:schemeClr val="dk1"/>
              </a:solidFill>
              <a:latin typeface="Poppins" pitchFamily="2" charset="77"/>
              <a:ea typeface="Calibri"/>
              <a:cs typeface="Poppins" pitchFamily="2" charset="77"/>
              <a:sym typeface="Calibri"/>
            </a:endParaRPr>
          </a:p>
        </p:txBody>
      </p:sp>
      <p:sp>
        <p:nvSpPr>
          <p:cNvPr id="4" name="Google Shape;260;p7">
            <a:extLst>
              <a:ext uri="{FF2B5EF4-FFF2-40B4-BE49-F238E27FC236}">
                <a16:creationId xmlns:a16="http://schemas.microsoft.com/office/drawing/2014/main" id="{EA0C0C7A-8B33-23FF-B002-45403B388F21}"/>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6" name="Rounded Rectangle 5">
            <a:extLst>
              <a:ext uri="{FF2B5EF4-FFF2-40B4-BE49-F238E27FC236}">
                <a16:creationId xmlns:a16="http://schemas.microsoft.com/office/drawing/2014/main" id="{C36D1489-3D32-0A72-5B11-B0B0A7E0D709}"/>
              </a:ext>
            </a:extLst>
          </p:cNvPr>
          <p:cNvSpPr/>
          <p:nvPr/>
        </p:nvSpPr>
        <p:spPr>
          <a:xfrm>
            <a:off x="831951" y="3587466"/>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
        <p:nvSpPr>
          <p:cNvPr id="5" name="Rounded Rectangle 4">
            <a:extLst>
              <a:ext uri="{FF2B5EF4-FFF2-40B4-BE49-F238E27FC236}">
                <a16:creationId xmlns:a16="http://schemas.microsoft.com/office/drawing/2014/main" id="{732994AD-DE02-77B7-C7FD-E9554A79DD13}"/>
              </a:ext>
            </a:extLst>
          </p:cNvPr>
          <p:cNvSpPr/>
          <p:nvPr/>
        </p:nvSpPr>
        <p:spPr>
          <a:xfrm>
            <a:off x="3040381" y="6887218"/>
            <a:ext cx="8961119" cy="962647"/>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D5CCBB1-5740-778F-6262-444E925A304B}"/>
              </a:ext>
            </a:extLst>
          </p:cNvPr>
          <p:cNvSpPr/>
          <p:nvPr/>
        </p:nvSpPr>
        <p:spPr>
          <a:xfrm>
            <a:off x="3627121" y="5854029"/>
            <a:ext cx="4648199" cy="962647"/>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308800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4624916-31E9-9CCD-EC93-8840A68A810D}"/>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08AEF15-A408-3466-514F-863F3E9E414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933FD72E-E683-CFD4-6719-57553A97A2C3}"/>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D60BBC4-C232-93E8-36D9-DD72B878386E}"/>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248415B0-92B9-4692-3C59-D1943FB6504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CEE45B73-CB58-E07F-FEE4-6965EA47A0E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8973872-671F-CBC1-B811-3D56DEAF3144}"/>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2AA2762-6464-3889-E8AD-E703637BC8FD}"/>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64E3C59-0BF1-B9C8-17E4-CC703D1A0DB6}"/>
              </a:ext>
            </a:extLst>
          </p:cNvPr>
          <p:cNvSpPr txBox="1"/>
          <p:nvPr/>
        </p:nvSpPr>
        <p:spPr>
          <a:xfrm>
            <a:off x="1028699" y="648623"/>
            <a:ext cx="1400275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How do we use our “WIRE”?</a:t>
            </a:r>
            <a:endParaRPr dirty="0"/>
          </a:p>
        </p:txBody>
      </p:sp>
      <p:sp>
        <p:nvSpPr>
          <p:cNvPr id="3" name="Google Shape;252;p7">
            <a:extLst>
              <a:ext uri="{FF2B5EF4-FFF2-40B4-BE49-F238E27FC236}">
                <a16:creationId xmlns:a16="http://schemas.microsoft.com/office/drawing/2014/main" id="{DE0361CB-71AB-0358-C307-95E05293277D}"/>
              </a:ext>
            </a:extLst>
          </p:cNvPr>
          <p:cNvSpPr txBox="1"/>
          <p:nvPr/>
        </p:nvSpPr>
        <p:spPr>
          <a:xfrm>
            <a:off x="965908" y="3726354"/>
            <a:ext cx="16230600" cy="2447212"/>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#wire( "Counter1" )#</a:t>
            </a: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6AC40013-163A-9C8B-E06A-10E7DDB8A9AC}"/>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Place our wire in a ColdBox view or layout</a:t>
            </a:r>
          </a:p>
        </p:txBody>
      </p:sp>
      <p:sp>
        <p:nvSpPr>
          <p:cNvPr id="5" name="Rounded Rectangle 4">
            <a:extLst>
              <a:ext uri="{FF2B5EF4-FFF2-40B4-BE49-F238E27FC236}">
                <a16:creationId xmlns:a16="http://schemas.microsoft.com/office/drawing/2014/main" id="{7807499D-4CE6-D08B-DC5B-8C8EE5F56F33}"/>
              </a:ext>
            </a:extLst>
          </p:cNvPr>
          <p:cNvSpPr/>
          <p:nvPr/>
        </p:nvSpPr>
        <p:spPr>
          <a:xfrm>
            <a:off x="965909" y="2857771"/>
            <a:ext cx="6252633"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/views/</a:t>
            </a:r>
            <a:r>
              <a:rPr lang="en-US" sz="2800" b="1" dirty="0" err="1">
                <a:solidFill>
                  <a:schemeClr val="tx1"/>
                </a:solidFill>
                <a:effectLst/>
                <a:latin typeface="Poppins" pitchFamily="2" charset="77"/>
                <a:cs typeface="Poppins" pitchFamily="2" charset="77"/>
              </a:rPr>
              <a:t>wiredemos</a:t>
            </a:r>
            <a:r>
              <a:rPr lang="en-US" sz="2800" b="1" dirty="0">
                <a:solidFill>
                  <a:schemeClr val="tx1"/>
                </a:solidFill>
                <a:effectLst/>
                <a:latin typeface="Poppins" pitchFamily="2" charset="77"/>
                <a:cs typeface="Poppins" pitchFamily="2" charset="77"/>
              </a:rPr>
              <a:t>/counter1.cfm</a:t>
            </a:r>
          </a:p>
        </p:txBody>
      </p:sp>
      <p:pic>
        <p:nvPicPr>
          <p:cNvPr id="6" name="Picture 5">
            <a:extLst>
              <a:ext uri="{FF2B5EF4-FFF2-40B4-BE49-F238E27FC236}">
                <a16:creationId xmlns:a16="http://schemas.microsoft.com/office/drawing/2014/main" id="{EFA04100-7F05-9BDB-B684-8DC4198A31C0}"/>
              </a:ext>
            </a:extLst>
          </p:cNvPr>
          <p:cNvPicPr>
            <a:picLocks noChangeAspect="1"/>
          </p:cNvPicPr>
          <p:nvPr/>
        </p:nvPicPr>
        <p:blipFill>
          <a:blip r:embed="rId7"/>
          <a:stretch>
            <a:fillRect/>
          </a:stretch>
        </p:blipFill>
        <p:spPr>
          <a:xfrm>
            <a:off x="1025543" y="6502929"/>
            <a:ext cx="4435935" cy="2765258"/>
          </a:xfrm>
          <a:prstGeom prst="rect">
            <a:avLst/>
          </a:prstGeom>
        </p:spPr>
      </p:pic>
    </p:spTree>
    <p:extLst>
      <p:ext uri="{BB962C8B-B14F-4D97-AF65-F5344CB8AC3E}">
        <p14:creationId xmlns:p14="http://schemas.microsoft.com/office/powerpoint/2010/main" val="2744121286"/>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4556201-DE05-1B7E-74EC-BBE4646A78C8}"/>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457D9132-71AE-40CD-0D5F-3D735BC1C86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420362A3-1EA0-1735-90F2-6DF9529858B7}"/>
              </a:ext>
            </a:extLst>
          </p:cNvPr>
          <p:cNvGrpSpPr/>
          <p:nvPr/>
        </p:nvGrpSpPr>
        <p:grpSpPr>
          <a:xfrm>
            <a:off x="-5903619" y="-4072833"/>
            <a:ext cx="31856303" cy="22274891"/>
            <a:chOff x="0" y="-1"/>
            <a:chExt cx="42475070" cy="29699854"/>
          </a:xfrm>
        </p:grpSpPr>
        <p:sp>
          <p:nvSpPr>
            <p:cNvPr id="165" name="Google Shape;165;p4">
              <a:extLst>
                <a:ext uri="{FF2B5EF4-FFF2-40B4-BE49-F238E27FC236}">
                  <a16:creationId xmlns:a16="http://schemas.microsoft.com/office/drawing/2014/main" id="{AAE220E4-0DE3-31F0-15EC-69D2AE0CECEC}"/>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b="1"/>
            </a:p>
          </p:txBody>
        </p:sp>
        <p:sp>
          <p:nvSpPr>
            <p:cNvPr id="166" name="Google Shape;166;p4">
              <a:extLst>
                <a:ext uri="{FF2B5EF4-FFF2-40B4-BE49-F238E27FC236}">
                  <a16:creationId xmlns:a16="http://schemas.microsoft.com/office/drawing/2014/main" id="{21779EE1-8AF6-FEA7-5BFB-88C90664EF1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b="1"/>
            </a:p>
          </p:txBody>
        </p:sp>
        <p:sp>
          <p:nvSpPr>
            <p:cNvPr id="167" name="Google Shape;167;p4">
              <a:extLst>
                <a:ext uri="{FF2B5EF4-FFF2-40B4-BE49-F238E27FC236}">
                  <a16:creationId xmlns:a16="http://schemas.microsoft.com/office/drawing/2014/main" id="{F11DA789-DD37-71B6-5CD3-31354D9DAC6E}"/>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b="1"/>
            </a:p>
          </p:txBody>
        </p:sp>
      </p:grpSp>
      <p:sp>
        <p:nvSpPr>
          <p:cNvPr id="168" name="Google Shape;168;p4">
            <a:extLst>
              <a:ext uri="{FF2B5EF4-FFF2-40B4-BE49-F238E27FC236}">
                <a16:creationId xmlns:a16="http://schemas.microsoft.com/office/drawing/2014/main" id="{79DAF587-1C1C-B9AF-8B6C-9E7B41A40B5F}"/>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856F82C-71E8-167D-AA9C-8B776F99A9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9B3E010-CCA5-1598-AB7D-8B589102118C}"/>
              </a:ext>
            </a:extLst>
          </p:cNvPr>
          <p:cNvSpPr txBox="1"/>
          <p:nvPr/>
        </p:nvSpPr>
        <p:spPr>
          <a:xfrm>
            <a:off x="7632314" y="794435"/>
            <a:ext cx="8906399"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What's Going On</a:t>
            </a:r>
            <a:endParaRPr dirty="0"/>
          </a:p>
        </p:txBody>
      </p:sp>
      <p:sp>
        <p:nvSpPr>
          <p:cNvPr id="4" name="Google Shape;260;p7">
            <a:extLst>
              <a:ext uri="{FF2B5EF4-FFF2-40B4-BE49-F238E27FC236}">
                <a16:creationId xmlns:a16="http://schemas.microsoft.com/office/drawing/2014/main" id="{5525EFCF-6589-A67D-72ED-4220625D64FB}"/>
              </a:ext>
            </a:extLst>
          </p:cNvPr>
          <p:cNvSpPr txBox="1"/>
          <p:nvPr/>
        </p:nvSpPr>
        <p:spPr>
          <a:xfrm>
            <a:off x="7729231" y="1975822"/>
            <a:ext cx="8262689" cy="492443"/>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200" dirty="0">
                <a:solidFill>
                  <a:srgbClr val="00FF75"/>
                </a:solidFill>
                <a:latin typeface="Poppins"/>
                <a:cs typeface="Poppins"/>
                <a:sym typeface="Poppins"/>
              </a:rPr>
              <a:t>CBWIRE Counter Component Interaction   </a:t>
            </a:r>
          </a:p>
        </p:txBody>
      </p:sp>
      <p:pic>
        <p:nvPicPr>
          <p:cNvPr id="10" name="Graphic 9">
            <a:extLst>
              <a:ext uri="{FF2B5EF4-FFF2-40B4-BE49-F238E27FC236}">
                <a16:creationId xmlns:a16="http://schemas.microsoft.com/office/drawing/2014/main" id="{18D3D88C-EC08-3AA3-5B29-557B57F09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61" y="697275"/>
            <a:ext cx="9067172" cy="8717211"/>
          </a:xfrm>
          <a:prstGeom prst="rect">
            <a:avLst/>
          </a:prstGeom>
        </p:spPr>
      </p:pic>
      <p:sp>
        <p:nvSpPr>
          <p:cNvPr id="17" name="Rounded Rectangle 16">
            <a:extLst>
              <a:ext uri="{FF2B5EF4-FFF2-40B4-BE49-F238E27FC236}">
                <a16:creationId xmlns:a16="http://schemas.microsoft.com/office/drawing/2014/main" id="{7177C024-C0B1-1E36-FEA7-61CDA642B154}"/>
              </a:ext>
            </a:extLst>
          </p:cNvPr>
          <p:cNvSpPr/>
          <p:nvPr/>
        </p:nvSpPr>
        <p:spPr>
          <a:xfrm>
            <a:off x="7874002" y="5143500"/>
            <a:ext cx="2246420" cy="2019303"/>
          </a:xfrm>
          <a:prstGeom prst="roundRect">
            <a:avLst/>
          </a:prstGeom>
          <a:noFill/>
          <a:ln w="41275">
            <a:solidFill>
              <a:srgbClr val="02FF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C7155FC-A168-2357-ADB4-BF26E6292CEA}"/>
              </a:ext>
            </a:extLst>
          </p:cNvPr>
          <p:cNvPicPr>
            <a:picLocks noChangeAspect="1"/>
          </p:cNvPicPr>
          <p:nvPr/>
        </p:nvPicPr>
        <p:blipFill>
          <a:blip r:embed="rId9"/>
          <a:stretch>
            <a:fillRect/>
          </a:stretch>
        </p:blipFill>
        <p:spPr>
          <a:xfrm>
            <a:off x="8293422" y="4442009"/>
            <a:ext cx="1408605" cy="1196651"/>
          </a:xfrm>
          <a:prstGeom prst="rect">
            <a:avLst/>
          </a:prstGeom>
        </p:spPr>
      </p:pic>
      <p:grpSp>
        <p:nvGrpSpPr>
          <p:cNvPr id="24" name="Group 23">
            <a:extLst>
              <a:ext uri="{FF2B5EF4-FFF2-40B4-BE49-F238E27FC236}">
                <a16:creationId xmlns:a16="http://schemas.microsoft.com/office/drawing/2014/main" id="{2858F1AE-5E60-804F-DFD4-4A23CACB7CF8}"/>
              </a:ext>
            </a:extLst>
          </p:cNvPr>
          <p:cNvGrpSpPr/>
          <p:nvPr/>
        </p:nvGrpSpPr>
        <p:grpSpPr>
          <a:xfrm>
            <a:off x="683523" y="550319"/>
            <a:ext cx="16501499" cy="6300534"/>
            <a:chOff x="683523" y="550319"/>
            <a:chExt cx="16501499" cy="6300534"/>
          </a:xfrm>
        </p:grpSpPr>
        <p:grpSp>
          <p:nvGrpSpPr>
            <p:cNvPr id="18" name="Google Shape;273;p8">
              <a:extLst>
                <a:ext uri="{FF2B5EF4-FFF2-40B4-BE49-F238E27FC236}">
                  <a16:creationId xmlns:a16="http://schemas.microsoft.com/office/drawing/2014/main" id="{1CE90CB6-FEE0-33F3-23B9-3BB16F5512CD}"/>
                </a:ext>
              </a:extLst>
            </p:cNvPr>
            <p:cNvGrpSpPr/>
            <p:nvPr/>
          </p:nvGrpSpPr>
          <p:grpSpPr>
            <a:xfrm>
              <a:off x="10351680" y="3608553"/>
              <a:ext cx="319621" cy="518617"/>
              <a:chOff x="0" y="-57150"/>
              <a:chExt cx="84180" cy="136590"/>
            </a:xfrm>
          </p:grpSpPr>
          <p:sp>
            <p:nvSpPr>
              <p:cNvPr id="19" name="Google Shape;274;p8">
                <a:extLst>
                  <a:ext uri="{FF2B5EF4-FFF2-40B4-BE49-F238E27FC236}">
                    <a16:creationId xmlns:a16="http://schemas.microsoft.com/office/drawing/2014/main" id="{71E15820-64F5-5CFB-C085-8D0D5718E6CA}"/>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p8">
                <a:extLst>
                  <a:ext uri="{FF2B5EF4-FFF2-40B4-BE49-F238E27FC236}">
                    <a16:creationId xmlns:a16="http://schemas.microsoft.com/office/drawing/2014/main" id="{18B588EE-03E3-A7CE-0D1E-68A5F0C27D0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84;p8">
              <a:extLst>
                <a:ext uri="{FF2B5EF4-FFF2-40B4-BE49-F238E27FC236}">
                  <a16:creationId xmlns:a16="http://schemas.microsoft.com/office/drawing/2014/main" id="{708348E2-0EA6-7869-8E0B-4E4CA22EAD72}"/>
                </a:ext>
              </a:extLst>
            </p:cNvPr>
            <p:cNvSpPr txBox="1"/>
            <p:nvPr/>
          </p:nvSpPr>
          <p:spPr>
            <a:xfrm>
              <a:off x="10891190" y="4634862"/>
              <a:ext cx="6293832" cy="2215991"/>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The user requests a page from the server that includes our Counter component.</a:t>
              </a:r>
            </a:p>
          </p:txBody>
        </p:sp>
        <p:sp>
          <p:nvSpPr>
            <p:cNvPr id="22" name="Google Shape;286;p8">
              <a:extLst>
                <a:ext uri="{FF2B5EF4-FFF2-40B4-BE49-F238E27FC236}">
                  <a16:creationId xmlns:a16="http://schemas.microsoft.com/office/drawing/2014/main" id="{1D3B15EB-37F1-15D9-CA6F-76D629EEDB2E}"/>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0" i="0" u="none" strike="noStrike" cap="none" dirty="0">
                  <a:solidFill>
                    <a:srgbClr val="00FF75"/>
                  </a:solidFill>
                  <a:latin typeface="Poppins"/>
                  <a:ea typeface="Poppins"/>
                  <a:cs typeface="Poppins"/>
                  <a:sym typeface="Poppins"/>
                </a:rPr>
                <a:t>User Requests Page</a:t>
              </a:r>
              <a:endParaRPr sz="2000" dirty="0"/>
            </a:p>
          </p:txBody>
        </p:sp>
        <p:sp>
          <p:nvSpPr>
            <p:cNvPr id="23" name="Rounded Rectangle 22">
              <a:extLst>
                <a:ext uri="{FF2B5EF4-FFF2-40B4-BE49-F238E27FC236}">
                  <a16:creationId xmlns:a16="http://schemas.microsoft.com/office/drawing/2014/main" id="{21CACE81-CACB-BF29-FFA6-62A494F42185}"/>
                </a:ext>
              </a:extLst>
            </p:cNvPr>
            <p:cNvSpPr/>
            <p:nvPr/>
          </p:nvSpPr>
          <p:spPr>
            <a:xfrm>
              <a:off x="683523" y="550319"/>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DFEA41-BBF3-496A-54EF-DCA5E6841BE7}"/>
              </a:ext>
            </a:extLst>
          </p:cNvPr>
          <p:cNvGrpSpPr/>
          <p:nvPr/>
        </p:nvGrpSpPr>
        <p:grpSpPr>
          <a:xfrm>
            <a:off x="4938973" y="615022"/>
            <a:ext cx="12257535" cy="5137611"/>
            <a:chOff x="4927487" y="605247"/>
            <a:chExt cx="12257535" cy="5137611"/>
          </a:xfrm>
        </p:grpSpPr>
        <p:grpSp>
          <p:nvGrpSpPr>
            <p:cNvPr id="26" name="Google Shape;273;p8">
              <a:extLst>
                <a:ext uri="{FF2B5EF4-FFF2-40B4-BE49-F238E27FC236}">
                  <a16:creationId xmlns:a16="http://schemas.microsoft.com/office/drawing/2014/main" id="{1EC7AD2F-5D22-0B58-D05C-98E9E7C96528}"/>
                </a:ext>
              </a:extLst>
            </p:cNvPr>
            <p:cNvGrpSpPr/>
            <p:nvPr/>
          </p:nvGrpSpPr>
          <p:grpSpPr>
            <a:xfrm>
              <a:off x="10351680" y="3608553"/>
              <a:ext cx="319621" cy="518617"/>
              <a:chOff x="0" y="-57150"/>
              <a:chExt cx="84180" cy="136590"/>
            </a:xfrm>
          </p:grpSpPr>
          <p:sp>
            <p:nvSpPr>
              <p:cNvPr id="30" name="Google Shape;274;p8">
                <a:extLst>
                  <a:ext uri="{FF2B5EF4-FFF2-40B4-BE49-F238E27FC236}">
                    <a16:creationId xmlns:a16="http://schemas.microsoft.com/office/drawing/2014/main" id="{DB1FC405-4810-B843-E3B2-BE18F21C5FEB}"/>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p8">
                <a:extLst>
                  <a:ext uri="{FF2B5EF4-FFF2-40B4-BE49-F238E27FC236}">
                    <a16:creationId xmlns:a16="http://schemas.microsoft.com/office/drawing/2014/main" id="{FAD52A16-247A-EB22-69F7-7D441B001FF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284;p8">
              <a:extLst>
                <a:ext uri="{FF2B5EF4-FFF2-40B4-BE49-F238E27FC236}">
                  <a16:creationId xmlns:a16="http://schemas.microsoft.com/office/drawing/2014/main" id="{E373A430-5A8D-C5BC-0045-04F3B88B7D4E}"/>
                </a:ext>
              </a:extLst>
            </p:cNvPr>
            <p:cNvSpPr txBox="1"/>
            <p:nvPr/>
          </p:nvSpPr>
          <p:spPr>
            <a:xfrm>
              <a:off x="10891190" y="4634862"/>
              <a:ext cx="6293832" cy="1107996"/>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#Wire(“counter1”)# is handled by CBWire</a:t>
              </a:r>
            </a:p>
          </p:txBody>
        </p:sp>
        <p:sp>
          <p:nvSpPr>
            <p:cNvPr id="28" name="Google Shape;286;p8">
              <a:extLst>
                <a:ext uri="{FF2B5EF4-FFF2-40B4-BE49-F238E27FC236}">
                  <a16:creationId xmlns:a16="http://schemas.microsoft.com/office/drawing/2014/main" id="{5274A969-314C-E3D7-2242-834C6E90898F}"/>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ColdBox Receives Request</a:t>
              </a:r>
              <a:endParaRPr sz="2000" dirty="0"/>
            </a:p>
          </p:txBody>
        </p:sp>
        <p:sp>
          <p:nvSpPr>
            <p:cNvPr id="29" name="Rounded Rectangle 28">
              <a:extLst>
                <a:ext uri="{FF2B5EF4-FFF2-40B4-BE49-F238E27FC236}">
                  <a16:creationId xmlns:a16="http://schemas.microsoft.com/office/drawing/2014/main" id="{B9009B1F-7594-1EFA-BAA0-F9A80980A72A}"/>
                </a:ext>
              </a:extLst>
            </p:cNvPr>
            <p:cNvSpPr/>
            <p:nvPr/>
          </p:nvSpPr>
          <p:spPr>
            <a:xfrm>
              <a:off x="4927487" y="605247"/>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3FDEAF9C-9FF9-3038-D098-3F92CD9D8EB5}"/>
              </a:ext>
            </a:extLst>
          </p:cNvPr>
          <p:cNvGrpSpPr/>
          <p:nvPr/>
        </p:nvGrpSpPr>
        <p:grpSpPr>
          <a:xfrm>
            <a:off x="4973064" y="3068247"/>
            <a:ext cx="12223444" cy="3824147"/>
            <a:chOff x="4961578" y="3103650"/>
            <a:chExt cx="12223444" cy="3824147"/>
          </a:xfrm>
        </p:grpSpPr>
        <p:grpSp>
          <p:nvGrpSpPr>
            <p:cNvPr id="33" name="Google Shape;273;p8">
              <a:extLst>
                <a:ext uri="{FF2B5EF4-FFF2-40B4-BE49-F238E27FC236}">
                  <a16:creationId xmlns:a16="http://schemas.microsoft.com/office/drawing/2014/main" id="{AB26D49A-6BCA-C814-6577-19B1CC4A85E8}"/>
                </a:ext>
              </a:extLst>
            </p:cNvPr>
            <p:cNvGrpSpPr/>
            <p:nvPr/>
          </p:nvGrpSpPr>
          <p:grpSpPr>
            <a:xfrm>
              <a:off x="10351680" y="3608553"/>
              <a:ext cx="319621" cy="518617"/>
              <a:chOff x="0" y="-57150"/>
              <a:chExt cx="84180" cy="136590"/>
            </a:xfrm>
          </p:grpSpPr>
          <p:sp>
            <p:nvSpPr>
              <p:cNvPr id="37" name="Google Shape;274;p8">
                <a:extLst>
                  <a:ext uri="{FF2B5EF4-FFF2-40B4-BE49-F238E27FC236}">
                    <a16:creationId xmlns:a16="http://schemas.microsoft.com/office/drawing/2014/main" id="{4C36C9F5-AE17-A002-6478-8066B3E2A73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p8">
                <a:extLst>
                  <a:ext uri="{FF2B5EF4-FFF2-40B4-BE49-F238E27FC236}">
                    <a16:creationId xmlns:a16="http://schemas.microsoft.com/office/drawing/2014/main" id="{CF7934D0-CFB0-706A-B53F-D8BA0BA1AE02}"/>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 name="Google Shape;284;p8">
              <a:extLst>
                <a:ext uri="{FF2B5EF4-FFF2-40B4-BE49-F238E27FC236}">
                  <a16:creationId xmlns:a16="http://schemas.microsoft.com/office/drawing/2014/main" id="{76A90191-3F54-2013-4DE9-A01FE9493462}"/>
                </a:ext>
              </a:extLst>
            </p:cNvPr>
            <p:cNvSpPr txBox="1"/>
            <p:nvPr/>
          </p:nvSpPr>
          <p:spPr>
            <a:xfrm>
              <a:off x="10891190" y="4634862"/>
              <a:ext cx="6293832" cy="2292935"/>
            </a:xfrm>
            <a:prstGeom prst="rect">
              <a:avLst/>
            </a:prstGeom>
            <a:noFill/>
            <a:ln>
              <a:noFill/>
            </a:ln>
          </p:spPr>
          <p:txBody>
            <a:bodyPr spcFirstLastPara="1" wrap="square" lIns="0" tIns="0" rIns="0" bIns="0" anchor="t" anchorCtr="0">
              <a:spAutoFit/>
            </a:bodyPr>
            <a:lstStyle/>
            <a:p>
              <a:pPr algn="l">
                <a:spcBef>
                  <a:spcPts val="600"/>
                </a:spcBef>
                <a:buClr>
                  <a:srgbClr val="02FF07"/>
                </a:buClr>
                <a:buSzPct val="100000"/>
              </a:pPr>
              <a:r>
                <a:rPr lang="en-US" sz="3600" i="0" dirty="0">
                  <a:solidFill>
                    <a:srgbClr val="FFFFFF"/>
                  </a:solidFill>
                  <a:effectLst/>
                  <a:latin typeface="Poppins" pitchFamily="2" charset="77"/>
                  <a:cs typeface="Poppins" pitchFamily="2" charset="77"/>
                </a:rPr>
                <a:t>CBWIRE parses our component and initially renders it with its default values. </a:t>
              </a:r>
            </a:p>
          </p:txBody>
        </p:sp>
        <p:sp>
          <p:nvSpPr>
            <p:cNvPr id="35" name="Google Shape;286;p8">
              <a:extLst>
                <a:ext uri="{FF2B5EF4-FFF2-40B4-BE49-F238E27FC236}">
                  <a16:creationId xmlns:a16="http://schemas.microsoft.com/office/drawing/2014/main" id="{CF14BBB4-98FB-73A5-D8C4-CB7A11A32AD5}"/>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Parses Component</a:t>
              </a:r>
              <a:endParaRPr sz="2000" dirty="0"/>
            </a:p>
          </p:txBody>
        </p:sp>
        <p:sp>
          <p:nvSpPr>
            <p:cNvPr id="36" name="Rounded Rectangle 35">
              <a:extLst>
                <a:ext uri="{FF2B5EF4-FFF2-40B4-BE49-F238E27FC236}">
                  <a16:creationId xmlns:a16="http://schemas.microsoft.com/office/drawing/2014/main" id="{3B968E88-5F43-AE12-B7CB-545E181AB11E}"/>
                </a:ext>
              </a:extLst>
            </p:cNvPr>
            <p:cNvSpPr/>
            <p:nvPr/>
          </p:nvSpPr>
          <p:spPr>
            <a:xfrm>
              <a:off x="4961578"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0616C37-B32E-54DA-9B95-0E08C3E12FA7}"/>
              </a:ext>
            </a:extLst>
          </p:cNvPr>
          <p:cNvGrpSpPr/>
          <p:nvPr/>
        </p:nvGrpSpPr>
        <p:grpSpPr>
          <a:xfrm>
            <a:off x="700524" y="3082301"/>
            <a:ext cx="17124671" cy="5228877"/>
            <a:chOff x="703903" y="3103650"/>
            <a:chExt cx="17124671" cy="5228877"/>
          </a:xfrm>
        </p:grpSpPr>
        <p:grpSp>
          <p:nvGrpSpPr>
            <p:cNvPr id="40" name="Google Shape;273;p8">
              <a:extLst>
                <a:ext uri="{FF2B5EF4-FFF2-40B4-BE49-F238E27FC236}">
                  <a16:creationId xmlns:a16="http://schemas.microsoft.com/office/drawing/2014/main" id="{4FAC773A-5294-46AF-1516-61289E5992FA}"/>
                </a:ext>
              </a:extLst>
            </p:cNvPr>
            <p:cNvGrpSpPr/>
            <p:nvPr/>
          </p:nvGrpSpPr>
          <p:grpSpPr>
            <a:xfrm>
              <a:off x="10351680" y="3608553"/>
              <a:ext cx="319621" cy="518617"/>
              <a:chOff x="0" y="-57150"/>
              <a:chExt cx="84180" cy="136590"/>
            </a:xfrm>
          </p:grpSpPr>
          <p:sp>
            <p:nvSpPr>
              <p:cNvPr id="44" name="Google Shape;274;p8">
                <a:extLst>
                  <a:ext uri="{FF2B5EF4-FFF2-40B4-BE49-F238E27FC236}">
                    <a16:creationId xmlns:a16="http://schemas.microsoft.com/office/drawing/2014/main" id="{1D14DFD7-6C58-26B8-3A0E-52DFE4E0ADE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p8">
                <a:extLst>
                  <a:ext uri="{FF2B5EF4-FFF2-40B4-BE49-F238E27FC236}">
                    <a16:creationId xmlns:a16="http://schemas.microsoft.com/office/drawing/2014/main" id="{809E51B4-12DC-55EE-9730-655ACEC2DA6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284;p8">
              <a:extLst>
                <a:ext uri="{FF2B5EF4-FFF2-40B4-BE49-F238E27FC236}">
                  <a16:creationId xmlns:a16="http://schemas.microsoft.com/office/drawing/2014/main" id="{1ABC96D3-1F87-4FB6-3E84-0F1C7D419EB5}"/>
                </a:ext>
              </a:extLst>
            </p:cNvPr>
            <p:cNvSpPr txBox="1"/>
            <p:nvPr/>
          </p:nvSpPr>
          <p:spPr>
            <a:xfrm>
              <a:off x="10891190" y="4977762"/>
              <a:ext cx="6937384" cy="335476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The rendered component is sent to the browser. </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200" i="1" dirty="0">
                  <a:solidFill>
                    <a:srgbClr val="02FF07"/>
                  </a:solidFill>
                  <a:effectLst/>
                  <a:latin typeface="Poppins" pitchFamily="2" charset="77"/>
                  <a:cs typeface="Poppins" pitchFamily="2" charset="77"/>
                </a:rPr>
                <a:t>Note: that nothing extraordinary has happened at this point.</a:t>
              </a:r>
            </a:p>
            <a:p>
              <a:pPr algn="l">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42" name="Google Shape;286;p8">
              <a:extLst>
                <a:ext uri="{FF2B5EF4-FFF2-40B4-BE49-F238E27FC236}">
                  <a16:creationId xmlns:a16="http://schemas.microsoft.com/office/drawing/2014/main" id="{EF8A678F-47F4-5C5D-E857-F859BD02201E}"/>
                </a:ext>
              </a:extLst>
            </p:cNvPr>
            <p:cNvSpPr txBox="1"/>
            <p:nvPr/>
          </p:nvSpPr>
          <p:spPr>
            <a:xfrm>
              <a:off x="10902675" y="3652610"/>
              <a:ext cx="6690681"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Counter Displayed w/ Default Values</a:t>
              </a:r>
              <a:endParaRPr sz="2000" dirty="0"/>
            </a:p>
          </p:txBody>
        </p:sp>
        <p:sp>
          <p:nvSpPr>
            <p:cNvPr id="43" name="Rounded Rectangle 42">
              <a:extLst>
                <a:ext uri="{FF2B5EF4-FFF2-40B4-BE49-F238E27FC236}">
                  <a16:creationId xmlns:a16="http://schemas.microsoft.com/office/drawing/2014/main" id="{0000822B-3992-A860-3369-5DB270FA3A77}"/>
                </a:ext>
              </a:extLst>
            </p:cNvPr>
            <p:cNvSpPr/>
            <p:nvPr/>
          </p:nvSpPr>
          <p:spPr>
            <a:xfrm>
              <a:off x="703903"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CBC35B3D-02E7-0554-200D-C744D33E8559}"/>
              </a:ext>
            </a:extLst>
          </p:cNvPr>
          <p:cNvGrpSpPr/>
          <p:nvPr/>
        </p:nvGrpSpPr>
        <p:grpSpPr>
          <a:xfrm>
            <a:off x="740031" y="3586876"/>
            <a:ext cx="17822551" cy="4578836"/>
            <a:chOff x="703903" y="3608553"/>
            <a:chExt cx="17822551" cy="4578836"/>
          </a:xfrm>
        </p:grpSpPr>
        <p:grpSp>
          <p:nvGrpSpPr>
            <p:cNvPr id="48" name="Google Shape;273;p8">
              <a:extLst>
                <a:ext uri="{FF2B5EF4-FFF2-40B4-BE49-F238E27FC236}">
                  <a16:creationId xmlns:a16="http://schemas.microsoft.com/office/drawing/2014/main" id="{A854C6E6-9613-AC05-7C04-7B6748FD75C4}"/>
                </a:ext>
              </a:extLst>
            </p:cNvPr>
            <p:cNvGrpSpPr/>
            <p:nvPr/>
          </p:nvGrpSpPr>
          <p:grpSpPr>
            <a:xfrm>
              <a:off x="10351680" y="3608553"/>
              <a:ext cx="319621" cy="518617"/>
              <a:chOff x="0" y="-57150"/>
              <a:chExt cx="84180" cy="136590"/>
            </a:xfrm>
          </p:grpSpPr>
          <p:sp>
            <p:nvSpPr>
              <p:cNvPr id="52" name="Google Shape;274;p8">
                <a:extLst>
                  <a:ext uri="{FF2B5EF4-FFF2-40B4-BE49-F238E27FC236}">
                    <a16:creationId xmlns:a16="http://schemas.microsoft.com/office/drawing/2014/main" id="{88783C79-772C-07BD-A6B8-3EF14FDC9270}"/>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p8">
                <a:extLst>
                  <a:ext uri="{FF2B5EF4-FFF2-40B4-BE49-F238E27FC236}">
                    <a16:creationId xmlns:a16="http://schemas.microsoft.com/office/drawing/2014/main" id="{4954D7C9-BF60-87D3-6A95-82B2C83DBB75}"/>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284;p8">
              <a:extLst>
                <a:ext uri="{FF2B5EF4-FFF2-40B4-BE49-F238E27FC236}">
                  <a16:creationId xmlns:a16="http://schemas.microsoft.com/office/drawing/2014/main" id="{AF041079-0FD0-26E5-3E03-DB733B55AC0E}"/>
                </a:ext>
              </a:extLst>
            </p:cNvPr>
            <p:cNvSpPr txBox="1"/>
            <p:nvPr/>
          </p:nvSpPr>
          <p:spPr>
            <a:xfrm>
              <a:off x="10891189" y="5263512"/>
              <a:ext cx="6123441" cy="2923877"/>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to intercept the user's click and send an XHR request to the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0" name="Google Shape;286;p8">
              <a:extLst>
                <a:ext uri="{FF2B5EF4-FFF2-40B4-BE49-F238E27FC236}">
                  <a16:creationId xmlns:a16="http://schemas.microsoft.com/office/drawing/2014/main" id="{FE321D85-F8D1-AFCF-E833-C748C4A41AC8}"/>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User Clicks Button &amp; </a:t>
              </a:r>
              <a:r>
                <a:rPr lang="en-US" sz="3200" dirty="0" err="1">
                  <a:solidFill>
                    <a:srgbClr val="00FF75"/>
                  </a:solidFill>
                  <a:latin typeface="Poppins"/>
                  <a:cs typeface="Poppins"/>
                  <a:sym typeface="Poppins"/>
                </a:rPr>
                <a:t>Livewire.js</a:t>
              </a:r>
              <a:endParaRPr lang="en-US" sz="3200" dirty="0">
                <a:solidFill>
                  <a:srgbClr val="00FF75"/>
                </a:solidFill>
                <a:latin typeface="Poppins"/>
                <a:cs typeface="Poppins"/>
                <a:sym typeface="Poppins"/>
              </a:endParaRPr>
            </a:p>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Intercepts Click</a:t>
              </a:r>
              <a:endParaRPr sz="2000" dirty="0"/>
            </a:p>
          </p:txBody>
        </p:sp>
        <p:sp>
          <p:nvSpPr>
            <p:cNvPr id="51" name="Rounded Rectangle 50">
              <a:extLst>
                <a:ext uri="{FF2B5EF4-FFF2-40B4-BE49-F238E27FC236}">
                  <a16:creationId xmlns:a16="http://schemas.microsoft.com/office/drawing/2014/main" id="{82600769-A0A8-421A-EF80-66B1FBB236DB}"/>
                </a:ext>
              </a:extLst>
            </p:cNvPr>
            <p:cNvSpPr/>
            <p:nvPr/>
          </p:nvSpPr>
          <p:spPr>
            <a:xfrm>
              <a:off x="70390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7A1A293-FD9D-8881-516E-6CA79B549C91}"/>
              </a:ext>
            </a:extLst>
          </p:cNvPr>
          <p:cNvGrpSpPr/>
          <p:nvPr/>
        </p:nvGrpSpPr>
        <p:grpSpPr>
          <a:xfrm>
            <a:off x="5001208" y="3593772"/>
            <a:ext cx="13536301" cy="3755155"/>
            <a:chOff x="4990153" y="3608553"/>
            <a:chExt cx="13536301" cy="3755155"/>
          </a:xfrm>
        </p:grpSpPr>
        <p:grpSp>
          <p:nvGrpSpPr>
            <p:cNvPr id="55" name="Google Shape;273;p8">
              <a:extLst>
                <a:ext uri="{FF2B5EF4-FFF2-40B4-BE49-F238E27FC236}">
                  <a16:creationId xmlns:a16="http://schemas.microsoft.com/office/drawing/2014/main" id="{273A8C4A-E6D4-E8F7-7CF8-E0C400810421}"/>
                </a:ext>
              </a:extLst>
            </p:cNvPr>
            <p:cNvGrpSpPr/>
            <p:nvPr/>
          </p:nvGrpSpPr>
          <p:grpSpPr>
            <a:xfrm>
              <a:off x="10351680" y="3608553"/>
              <a:ext cx="319621" cy="518617"/>
              <a:chOff x="0" y="-57150"/>
              <a:chExt cx="84180" cy="136590"/>
            </a:xfrm>
          </p:grpSpPr>
          <p:sp>
            <p:nvSpPr>
              <p:cNvPr id="59" name="Google Shape;274;p8">
                <a:extLst>
                  <a:ext uri="{FF2B5EF4-FFF2-40B4-BE49-F238E27FC236}">
                    <a16:creationId xmlns:a16="http://schemas.microsoft.com/office/drawing/2014/main" id="{70EC0F52-32D8-8EA5-9DC1-75E3CC4719D4}"/>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5;p8">
                <a:extLst>
                  <a:ext uri="{FF2B5EF4-FFF2-40B4-BE49-F238E27FC236}">
                    <a16:creationId xmlns:a16="http://schemas.microsoft.com/office/drawing/2014/main" id="{C9EA6AC1-9F7C-10E0-CC23-5E25DD8B06F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284;p8">
              <a:extLst>
                <a:ext uri="{FF2B5EF4-FFF2-40B4-BE49-F238E27FC236}">
                  <a16:creationId xmlns:a16="http://schemas.microsoft.com/office/drawing/2014/main" id="{DBB9B899-04C5-143C-D8A9-04EA6701AE62}"/>
                </a:ext>
              </a:extLst>
            </p:cNvPr>
            <p:cNvSpPr txBox="1"/>
            <p:nvPr/>
          </p:nvSpPr>
          <p:spPr>
            <a:xfrm>
              <a:off x="10891189" y="5263512"/>
              <a:ext cx="6123441" cy="1815882"/>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Handles the request &gt;&gt;&gt;</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7" name="Google Shape;286;p8">
              <a:extLst>
                <a:ext uri="{FF2B5EF4-FFF2-40B4-BE49-F238E27FC236}">
                  <a16:creationId xmlns:a16="http://schemas.microsoft.com/office/drawing/2014/main" id="{A01B8407-9EDC-E886-D502-7B96EEC85F0B}"/>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Intercepts the XHR Request Sent to Server</a:t>
              </a:r>
              <a:endParaRPr sz="2000" dirty="0"/>
            </a:p>
          </p:txBody>
        </p:sp>
        <p:sp>
          <p:nvSpPr>
            <p:cNvPr id="58" name="Rounded Rectangle 57">
              <a:extLst>
                <a:ext uri="{FF2B5EF4-FFF2-40B4-BE49-F238E27FC236}">
                  <a16:creationId xmlns:a16="http://schemas.microsoft.com/office/drawing/2014/main" id="{BA701D28-BBF8-11AA-B62B-64373F72B56C}"/>
                </a:ext>
              </a:extLst>
            </p:cNvPr>
            <p:cNvSpPr/>
            <p:nvPr/>
          </p:nvSpPr>
          <p:spPr>
            <a:xfrm>
              <a:off x="499015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F6A6F37-34BA-5791-D72B-CF6EEAC7D769}"/>
              </a:ext>
            </a:extLst>
          </p:cNvPr>
          <p:cNvGrpSpPr/>
          <p:nvPr/>
        </p:nvGrpSpPr>
        <p:grpSpPr>
          <a:xfrm>
            <a:off x="7729231" y="3600797"/>
            <a:ext cx="10793101" cy="7408267"/>
            <a:chOff x="7733353" y="3608553"/>
            <a:chExt cx="10793101" cy="7408267"/>
          </a:xfrm>
        </p:grpSpPr>
        <p:grpSp>
          <p:nvGrpSpPr>
            <p:cNvPr id="62" name="Google Shape;273;p8">
              <a:extLst>
                <a:ext uri="{FF2B5EF4-FFF2-40B4-BE49-F238E27FC236}">
                  <a16:creationId xmlns:a16="http://schemas.microsoft.com/office/drawing/2014/main" id="{311050DA-2A8B-960B-A2D0-EB835F2E51FA}"/>
                </a:ext>
              </a:extLst>
            </p:cNvPr>
            <p:cNvGrpSpPr/>
            <p:nvPr/>
          </p:nvGrpSpPr>
          <p:grpSpPr>
            <a:xfrm>
              <a:off x="10351680" y="3608553"/>
              <a:ext cx="319621" cy="518617"/>
              <a:chOff x="0" y="-57150"/>
              <a:chExt cx="84180" cy="136590"/>
            </a:xfrm>
          </p:grpSpPr>
          <p:sp>
            <p:nvSpPr>
              <p:cNvPr id="130" name="Google Shape;274;p8">
                <a:extLst>
                  <a:ext uri="{FF2B5EF4-FFF2-40B4-BE49-F238E27FC236}">
                    <a16:creationId xmlns:a16="http://schemas.microsoft.com/office/drawing/2014/main" id="{23D5303D-0D13-E09C-5A6F-1FECBC52CD6C}"/>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5;p8">
                <a:extLst>
                  <a:ext uri="{FF2B5EF4-FFF2-40B4-BE49-F238E27FC236}">
                    <a16:creationId xmlns:a16="http://schemas.microsoft.com/office/drawing/2014/main" id="{28C24AD1-C5DB-DC43-3CA8-CA24B4A4CF7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284;p8">
              <a:extLst>
                <a:ext uri="{FF2B5EF4-FFF2-40B4-BE49-F238E27FC236}">
                  <a16:creationId xmlns:a16="http://schemas.microsoft.com/office/drawing/2014/main" id="{24C37D1F-14AF-52E0-E52C-1667293B4374}"/>
                </a:ext>
              </a:extLst>
            </p:cNvPr>
            <p:cNvSpPr txBox="1"/>
            <p:nvPr/>
          </p:nvSpPr>
          <p:spPr>
            <a:xfrm>
              <a:off x="10891189" y="4692012"/>
              <a:ext cx="6123441" cy="6324808"/>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hydrates the Counter wire with data from the request</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600" i="0" dirty="0">
                  <a:solidFill>
                    <a:srgbClr val="02FF07"/>
                  </a:solidFill>
                  <a:effectLst/>
                  <a:latin typeface="Poppins" pitchFamily="2" charset="77"/>
                  <a:cs typeface="Poppins" pitchFamily="2" charset="77"/>
                </a:rPr>
                <a:t>Security! CBWIRE uses both CSRF and Checksum to validate the payload being sent from browser to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28" name="Google Shape;286;p8">
              <a:extLst>
                <a:ext uri="{FF2B5EF4-FFF2-40B4-BE49-F238E27FC236}">
                  <a16:creationId xmlns:a16="http://schemas.microsoft.com/office/drawing/2014/main" id="{3D6E6DBE-F919-3BBE-40CB-221DDC5DB3C2}"/>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Hydrates Counter</a:t>
              </a:r>
              <a:endParaRPr sz="2000" dirty="0"/>
            </a:p>
          </p:txBody>
        </p:sp>
        <p:sp>
          <p:nvSpPr>
            <p:cNvPr id="129" name="Rounded Rectangle 128">
              <a:extLst>
                <a:ext uri="{FF2B5EF4-FFF2-40B4-BE49-F238E27FC236}">
                  <a16:creationId xmlns:a16="http://schemas.microsoft.com/office/drawing/2014/main" id="{FD2499C1-AF9A-D11F-5192-E5755990073B}"/>
                </a:ext>
              </a:extLst>
            </p:cNvPr>
            <p:cNvSpPr/>
            <p:nvPr/>
          </p:nvSpPr>
          <p:spPr>
            <a:xfrm>
              <a:off x="7733353" y="4474554"/>
              <a:ext cx="2514648" cy="2889154"/>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BB283924-1981-F540-B4D1-2144BED078F5}"/>
              </a:ext>
            </a:extLst>
          </p:cNvPr>
          <p:cNvGrpSpPr/>
          <p:nvPr/>
        </p:nvGrpSpPr>
        <p:grpSpPr>
          <a:xfrm>
            <a:off x="7801558" y="3630933"/>
            <a:ext cx="10735951" cy="6041155"/>
            <a:chOff x="7790503" y="3608553"/>
            <a:chExt cx="10735951" cy="6041155"/>
          </a:xfrm>
        </p:grpSpPr>
        <p:grpSp>
          <p:nvGrpSpPr>
            <p:cNvPr id="133" name="Google Shape;273;p8">
              <a:extLst>
                <a:ext uri="{FF2B5EF4-FFF2-40B4-BE49-F238E27FC236}">
                  <a16:creationId xmlns:a16="http://schemas.microsoft.com/office/drawing/2014/main" id="{7CA5D49E-7EAD-413B-D8D1-D126A9793447}"/>
                </a:ext>
              </a:extLst>
            </p:cNvPr>
            <p:cNvGrpSpPr/>
            <p:nvPr/>
          </p:nvGrpSpPr>
          <p:grpSpPr>
            <a:xfrm>
              <a:off x="10351680" y="3608553"/>
              <a:ext cx="319621" cy="518617"/>
              <a:chOff x="0" y="-57150"/>
              <a:chExt cx="84180" cy="136590"/>
            </a:xfrm>
          </p:grpSpPr>
          <p:sp>
            <p:nvSpPr>
              <p:cNvPr id="137" name="Google Shape;274;p8">
                <a:extLst>
                  <a:ext uri="{FF2B5EF4-FFF2-40B4-BE49-F238E27FC236}">
                    <a16:creationId xmlns:a16="http://schemas.microsoft.com/office/drawing/2014/main" id="{048A0318-6078-F207-FEBE-2B7715A10135}"/>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5;p8">
                <a:extLst>
                  <a:ext uri="{FF2B5EF4-FFF2-40B4-BE49-F238E27FC236}">
                    <a16:creationId xmlns:a16="http://schemas.microsoft.com/office/drawing/2014/main" id="{E2BBB2FF-2329-6555-190D-EE325270203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284;p8">
              <a:extLst>
                <a:ext uri="{FF2B5EF4-FFF2-40B4-BE49-F238E27FC236}">
                  <a16:creationId xmlns:a16="http://schemas.microsoft.com/office/drawing/2014/main" id="{1018FD05-82AE-754C-E021-781587FFE702}"/>
                </a:ext>
              </a:extLst>
            </p:cNvPr>
            <p:cNvSpPr txBox="1"/>
            <p:nvPr/>
          </p:nvSpPr>
          <p:spPr>
            <a:xfrm>
              <a:off x="10891189" y="4692012"/>
              <a:ext cx="6123441" cy="3554819"/>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runs the increment() method, updating the data properties.</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35" name="Google Shape;286;p8">
              <a:extLst>
                <a:ext uri="{FF2B5EF4-FFF2-40B4-BE49-F238E27FC236}">
                  <a16:creationId xmlns:a16="http://schemas.microsoft.com/office/drawing/2014/main" id="{49BD9B86-BFBA-FEB8-C432-D5380AB2D0A1}"/>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Runs increment() method</a:t>
              </a:r>
              <a:endParaRPr sz="2000" dirty="0"/>
            </a:p>
          </p:txBody>
        </p:sp>
        <p:sp>
          <p:nvSpPr>
            <p:cNvPr id="136" name="Rounded Rectangle 135">
              <a:extLst>
                <a:ext uri="{FF2B5EF4-FFF2-40B4-BE49-F238E27FC236}">
                  <a16:creationId xmlns:a16="http://schemas.microsoft.com/office/drawing/2014/main" id="{C5FF1A4E-1555-AE8E-F0CF-D7DC80D1642A}"/>
                </a:ext>
              </a:extLst>
            </p:cNvPr>
            <p:cNvSpPr/>
            <p:nvPr/>
          </p:nvSpPr>
          <p:spPr>
            <a:xfrm>
              <a:off x="7790503"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EEA641E7-BC99-F9BB-91FA-605A2311E3A9}"/>
              </a:ext>
            </a:extLst>
          </p:cNvPr>
          <p:cNvGrpSpPr/>
          <p:nvPr/>
        </p:nvGrpSpPr>
        <p:grpSpPr>
          <a:xfrm>
            <a:off x="5041804" y="3604098"/>
            <a:ext cx="12633026" cy="6041155"/>
            <a:chOff x="5018728" y="3608553"/>
            <a:chExt cx="12633026" cy="6041155"/>
          </a:xfrm>
        </p:grpSpPr>
        <p:grpSp>
          <p:nvGrpSpPr>
            <p:cNvPr id="140" name="Google Shape;273;p8">
              <a:extLst>
                <a:ext uri="{FF2B5EF4-FFF2-40B4-BE49-F238E27FC236}">
                  <a16:creationId xmlns:a16="http://schemas.microsoft.com/office/drawing/2014/main" id="{0EA07D26-180F-5C01-519D-765E554C92FB}"/>
                </a:ext>
              </a:extLst>
            </p:cNvPr>
            <p:cNvGrpSpPr/>
            <p:nvPr/>
          </p:nvGrpSpPr>
          <p:grpSpPr>
            <a:xfrm>
              <a:off x="10351680" y="3608553"/>
              <a:ext cx="319621" cy="518617"/>
              <a:chOff x="0" y="-57150"/>
              <a:chExt cx="84180" cy="136590"/>
            </a:xfrm>
          </p:grpSpPr>
          <p:sp>
            <p:nvSpPr>
              <p:cNvPr id="144" name="Google Shape;274;p8">
                <a:extLst>
                  <a:ext uri="{FF2B5EF4-FFF2-40B4-BE49-F238E27FC236}">
                    <a16:creationId xmlns:a16="http://schemas.microsoft.com/office/drawing/2014/main" id="{64E6A8CC-76E9-C1F8-76C4-7D3B8E46F541}"/>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5;p8">
                <a:extLst>
                  <a:ext uri="{FF2B5EF4-FFF2-40B4-BE49-F238E27FC236}">
                    <a16:creationId xmlns:a16="http://schemas.microsoft.com/office/drawing/2014/main" id="{ADB9FDE3-8C5A-39AD-A951-DCBE62DF4BD0}"/>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284;p8">
              <a:extLst>
                <a:ext uri="{FF2B5EF4-FFF2-40B4-BE49-F238E27FC236}">
                  <a16:creationId xmlns:a16="http://schemas.microsoft.com/office/drawing/2014/main" id="{D9597B18-3347-631C-DECC-074DEFCE114E}"/>
                </a:ext>
              </a:extLst>
            </p:cNvPr>
            <p:cNvSpPr txBox="1"/>
            <p:nvPr/>
          </p:nvSpPr>
          <p:spPr>
            <a:xfrm>
              <a:off x="10891189" y="5120637"/>
              <a:ext cx="6123441" cy="4185761"/>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re-renders the template and returns HTML to the browser in the payload</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2" name="Google Shape;286;p8">
              <a:extLst>
                <a:ext uri="{FF2B5EF4-FFF2-40B4-BE49-F238E27FC236}">
                  <a16:creationId xmlns:a16="http://schemas.microsoft.com/office/drawing/2014/main" id="{DCFBEAE3-672B-27D6-DBFE-26F6B983CD8A}"/>
                </a:ext>
              </a:extLst>
            </p:cNvPr>
            <p:cNvSpPr txBox="1"/>
            <p:nvPr/>
          </p:nvSpPr>
          <p:spPr>
            <a:xfrm>
              <a:off x="10902676" y="3652610"/>
              <a:ext cx="6749078"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Re-renders Counter and HTML is returned</a:t>
              </a:r>
              <a:endParaRPr sz="2000" dirty="0"/>
            </a:p>
          </p:txBody>
        </p:sp>
        <p:sp>
          <p:nvSpPr>
            <p:cNvPr id="143" name="Rounded Rectangle 142">
              <a:extLst>
                <a:ext uri="{FF2B5EF4-FFF2-40B4-BE49-F238E27FC236}">
                  <a16:creationId xmlns:a16="http://schemas.microsoft.com/office/drawing/2014/main" id="{DA445780-2AA3-EBC4-17F9-B4586817888B}"/>
                </a:ext>
              </a:extLst>
            </p:cNvPr>
            <p:cNvSpPr/>
            <p:nvPr/>
          </p:nvSpPr>
          <p:spPr>
            <a:xfrm>
              <a:off x="501872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9AE47B96-237C-CF3E-4F83-6B3A4F615A3F}"/>
              </a:ext>
            </a:extLst>
          </p:cNvPr>
          <p:cNvGrpSpPr/>
          <p:nvPr/>
        </p:nvGrpSpPr>
        <p:grpSpPr>
          <a:xfrm>
            <a:off x="740031" y="3587091"/>
            <a:ext cx="17793976" cy="6041155"/>
            <a:chOff x="732478" y="3608553"/>
            <a:chExt cx="17793976" cy="6041155"/>
          </a:xfrm>
        </p:grpSpPr>
        <p:grpSp>
          <p:nvGrpSpPr>
            <p:cNvPr id="147" name="Google Shape;273;p8">
              <a:extLst>
                <a:ext uri="{FF2B5EF4-FFF2-40B4-BE49-F238E27FC236}">
                  <a16:creationId xmlns:a16="http://schemas.microsoft.com/office/drawing/2014/main" id="{2B7305DB-B548-8140-BDAC-5F50B96AECDD}"/>
                </a:ext>
              </a:extLst>
            </p:cNvPr>
            <p:cNvGrpSpPr/>
            <p:nvPr/>
          </p:nvGrpSpPr>
          <p:grpSpPr>
            <a:xfrm>
              <a:off x="10351680" y="3608553"/>
              <a:ext cx="319621" cy="518617"/>
              <a:chOff x="0" y="-57150"/>
              <a:chExt cx="84180" cy="136590"/>
            </a:xfrm>
          </p:grpSpPr>
          <p:sp>
            <p:nvSpPr>
              <p:cNvPr id="151" name="Google Shape;274;p8">
                <a:extLst>
                  <a:ext uri="{FF2B5EF4-FFF2-40B4-BE49-F238E27FC236}">
                    <a16:creationId xmlns:a16="http://schemas.microsoft.com/office/drawing/2014/main" id="{60B33C9E-11EA-59FF-310E-F9B5AC1EB4A9}"/>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p8">
                <a:extLst>
                  <a:ext uri="{FF2B5EF4-FFF2-40B4-BE49-F238E27FC236}">
                    <a16:creationId xmlns:a16="http://schemas.microsoft.com/office/drawing/2014/main" id="{AA84A41E-39C7-883F-20EC-21B850540EA9}"/>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284;p8">
              <a:extLst>
                <a:ext uri="{FF2B5EF4-FFF2-40B4-BE49-F238E27FC236}">
                  <a16:creationId xmlns:a16="http://schemas.microsoft.com/office/drawing/2014/main" id="{C9ABD74E-D29C-8E85-F0BE-1FFAAE0F2705}"/>
                </a:ext>
              </a:extLst>
            </p:cNvPr>
            <p:cNvSpPr txBox="1"/>
            <p:nvPr/>
          </p:nvSpPr>
          <p:spPr>
            <a:xfrm>
              <a:off x="10891189" y="4606287"/>
              <a:ext cx="6123441" cy="426270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DOM diffing to update the component on the page.</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9" name="Google Shape;286;p8">
              <a:extLst>
                <a:ext uri="{FF2B5EF4-FFF2-40B4-BE49-F238E27FC236}">
                  <a16:creationId xmlns:a16="http://schemas.microsoft.com/office/drawing/2014/main" id="{D630283E-99C7-7449-CB10-CB9515FC2246}"/>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Updates DOM for Counter1</a:t>
              </a:r>
              <a:endParaRPr sz="2000" dirty="0"/>
            </a:p>
          </p:txBody>
        </p:sp>
        <p:sp>
          <p:nvSpPr>
            <p:cNvPr id="150" name="Rounded Rectangle 149">
              <a:extLst>
                <a:ext uri="{FF2B5EF4-FFF2-40B4-BE49-F238E27FC236}">
                  <a16:creationId xmlns:a16="http://schemas.microsoft.com/office/drawing/2014/main" id="{D043D452-F5A7-7518-0CE5-D41B51494797}"/>
                </a:ext>
              </a:extLst>
            </p:cNvPr>
            <p:cNvSpPr/>
            <p:nvPr/>
          </p:nvSpPr>
          <p:spPr>
            <a:xfrm>
              <a:off x="73247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958587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subTnLst>
                                    <p:set>
                                      <p:cBhvr override="childStyle">
                                        <p:cTn dur="1" fill="hold" display="0" masterRel="nextClick" afterEffect="1"/>
                                        <p:tgtEl>
                                          <p:spTgt spid="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F4A666-CFCE-7CC9-8AD0-C58599F31619}"/>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D39E2B3-F101-BD97-4B70-C5124187E4D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F6B2F41-A564-E199-2763-835EB978EE6A}"/>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34C6EC5A-3C6E-867A-92DF-3A3678761B8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8560ACF3-7B69-6AA5-DFF6-5F35D5BA0288}"/>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A10F8573-DB4E-5426-D9AC-91CCC46B3E41}"/>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A865BB6-B026-637E-4A98-83FC20C1C9E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9A80D17E-E7DD-B80C-F186-A0E9363CFFD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5482539-0585-89CF-0F2E-08A2F3C688E0}"/>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C9F17291-240B-2142-6424-34B04E1DBCB0}"/>
              </a:ext>
            </a:extLst>
          </p:cNvPr>
          <p:cNvSpPr txBox="1"/>
          <p:nvPr/>
        </p:nvSpPr>
        <p:spPr>
          <a:xfrm>
            <a:off x="983708" y="3020747"/>
            <a:ext cx="16230600"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"_token"</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"DC6FDBDF94A5957BDF486248A62A36673B0C6DB8"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:0},</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"updates"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"calls"</a:t>
            </a:r>
            <a:r>
              <a:rPr lang="en-US" sz="2400" b="0" dirty="0">
                <a:solidFill>
                  <a:srgbClr val="CCCCCC"/>
                </a:solidFill>
                <a:effectLst/>
                <a:latin typeface="Poppins" pitchFamily="2" charset="77"/>
                <a:cs typeface="Poppins" pitchFamily="2" charset="77"/>
              </a:rPr>
              <a:t>: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"increment"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"params"</a:t>
            </a:r>
            <a:r>
              <a:rPr lang="en-US" sz="2400" b="0" dirty="0">
                <a:solidFill>
                  <a:srgbClr val="CCCCCC"/>
                </a:solidFill>
                <a:effectLst/>
                <a:latin typeface="Poppins" pitchFamily="2" charset="77"/>
                <a:cs typeface="Poppins" pitchFamily="2" charset="77"/>
              </a:rPr>
              <a:t>: []  }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pPr>
            <a:br>
              <a:rPr lang="en-US" sz="2400" b="0" dirty="0">
                <a:solidFill>
                  <a:srgbClr val="CCCCCC"/>
                </a:solidFill>
                <a:effectLst/>
                <a:latin typeface="Poppins" pitchFamily="2" charset="77"/>
                <a:cs typeface="Poppins" pitchFamily="2" charset="77"/>
              </a:rPr>
            </a:br>
            <a:endParaRPr lang="en-US" sz="2400" b="0" dirty="0">
              <a:solidFill>
                <a:srgbClr val="CCCCCC"/>
              </a:solidFill>
              <a:effectLst/>
              <a:latin typeface="Poppins" pitchFamily="2" charset="77"/>
              <a:cs typeface="Poppins" pitchFamily="2" charset="77"/>
            </a:endParaRPr>
          </a:p>
          <a:p>
            <a:pPr>
              <a:lnSpc>
                <a:spcPts val="1800"/>
              </a:lnSpc>
            </a:pPr>
            <a:endParaRPr lang="en-US" sz="20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013274C8-11E8-2775-9013-C2C921E7FEFD}"/>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sent to the server for CBWIRE to parse?</a:t>
            </a:r>
          </a:p>
        </p:txBody>
      </p:sp>
      <p:sp>
        <p:nvSpPr>
          <p:cNvPr id="5" name="Rounded Rectangle 4">
            <a:extLst>
              <a:ext uri="{FF2B5EF4-FFF2-40B4-BE49-F238E27FC236}">
                <a16:creationId xmlns:a16="http://schemas.microsoft.com/office/drawing/2014/main" id="{98483448-CD20-5947-25CF-1D6C5A315B69}"/>
              </a:ext>
            </a:extLst>
          </p:cNvPr>
          <p:cNvSpPr/>
          <p:nvPr/>
        </p:nvSpPr>
        <p:spPr>
          <a:xfrm>
            <a:off x="983708" y="2335323"/>
            <a:ext cx="2830839"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 Payload</a:t>
            </a:r>
          </a:p>
        </p:txBody>
      </p:sp>
      <p:sp>
        <p:nvSpPr>
          <p:cNvPr id="6" name="Rounded Rectangle 5">
            <a:extLst>
              <a:ext uri="{FF2B5EF4-FFF2-40B4-BE49-F238E27FC236}">
                <a16:creationId xmlns:a16="http://schemas.microsoft.com/office/drawing/2014/main" id="{8FC66C09-2E44-A47B-1C69-5BE2C65EA061}"/>
              </a:ext>
            </a:extLst>
          </p:cNvPr>
          <p:cNvSpPr/>
          <p:nvPr/>
        </p:nvSpPr>
        <p:spPr>
          <a:xfrm>
            <a:off x="4012607" y="6662977"/>
            <a:ext cx="8320399" cy="1666013"/>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3AE828-8513-33F1-C5F2-2FB1DB68F741}"/>
              </a:ext>
            </a:extLst>
          </p:cNvPr>
          <p:cNvSpPr/>
          <p:nvPr/>
        </p:nvSpPr>
        <p:spPr>
          <a:xfrm>
            <a:off x="4012607" y="5445015"/>
            <a:ext cx="13067743" cy="79675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374995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9D44692-79DB-93F4-77DE-3C4BB6F985D5}"/>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BB625B28-6FE1-3399-523F-E1F141B2956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B9A27076-AEA0-7BFE-A309-6166FAE2D3B9}"/>
              </a:ext>
            </a:extLst>
          </p:cNvPr>
          <p:cNvGrpSpPr/>
          <p:nvPr/>
        </p:nvGrpSpPr>
        <p:grpSpPr>
          <a:xfrm>
            <a:off x="-5579674" y="-5232703"/>
            <a:ext cx="31856303" cy="22274891"/>
            <a:chOff x="0" y="-1"/>
            <a:chExt cx="42475070" cy="29699854"/>
          </a:xfrm>
        </p:grpSpPr>
        <p:sp>
          <p:nvSpPr>
            <p:cNvPr id="165" name="Google Shape;165;p4">
              <a:extLst>
                <a:ext uri="{FF2B5EF4-FFF2-40B4-BE49-F238E27FC236}">
                  <a16:creationId xmlns:a16="http://schemas.microsoft.com/office/drawing/2014/main" id="{5A81797D-70E6-533E-DBB1-5652A9A4D64D}"/>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5977380F-B6E4-E5CD-3DB6-7569FB94CC13}"/>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dirty="0"/>
            </a:p>
          </p:txBody>
        </p:sp>
        <p:sp>
          <p:nvSpPr>
            <p:cNvPr id="167" name="Google Shape;167;p4">
              <a:extLst>
                <a:ext uri="{FF2B5EF4-FFF2-40B4-BE49-F238E27FC236}">
                  <a16:creationId xmlns:a16="http://schemas.microsoft.com/office/drawing/2014/main" id="{4847108D-4FD0-26AD-A6D2-6B65D2EF213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6B8709E-B587-C4D7-B2F9-74BC072D321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AD5C34D-D3F8-5C8B-926E-D6D35F55A6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BB22DDAF-F030-44C4-CA57-C6B92D68FB4A}"/>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3C2FA019-62E1-5130-BD13-0D9E1257AEF7}"/>
              </a:ext>
            </a:extLst>
          </p:cNvPr>
          <p:cNvSpPr txBox="1"/>
          <p:nvPr/>
        </p:nvSpPr>
        <p:spPr>
          <a:xfrm>
            <a:off x="983708" y="2996401"/>
            <a:ext cx="16230600" cy="7165861"/>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buNone/>
            </a:pP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"data"</a:t>
            </a:r>
            <a:r>
              <a:rPr lang="en-US" sz="2400" b="0" dirty="0">
                <a:solidFill>
                  <a:srgbClr val="CCCCCC"/>
                </a:solidFill>
                <a:effectLst/>
                <a:latin typeface="Poppins" pitchFamily="2" charset="77"/>
                <a:cs typeface="Poppins" pitchFamily="2" charset="77"/>
              </a:rPr>
              <a:t>: { </a:t>
            </a:r>
            <a:r>
              <a:rPr lang="en-US" sz="2400" b="0" dirty="0">
                <a:solidFill>
                  <a:srgbClr val="9CDCFE"/>
                </a:solidFill>
                <a:effectLst/>
                <a:latin typeface="Poppins" pitchFamily="2" charset="77"/>
                <a:cs typeface="Poppins" pitchFamily="2" charset="77"/>
              </a:rPr>
              <a:t>"counter"</a:t>
            </a:r>
            <a:r>
              <a:rPr lang="en-US" sz="2400" b="0" dirty="0">
                <a:solidFill>
                  <a:srgbClr val="CCCCCC"/>
                </a:solidFill>
                <a:effectLst/>
                <a:latin typeface="Poppins" pitchFamily="2" charset="77"/>
                <a:cs typeface="Poppins" pitchFamily="2" charset="77"/>
              </a:rPr>
              <a:t>: </a:t>
            </a:r>
            <a:r>
              <a:rPr lang="en-US" sz="2400" b="0" dirty="0">
                <a:solidFill>
                  <a:srgbClr val="B5CEA8"/>
                </a:solidFill>
                <a:effectLst/>
                <a:latin typeface="Poppins" pitchFamily="2" charset="77"/>
                <a:cs typeface="Poppins" pitchFamily="2" charset="77"/>
              </a:rPr>
              <a:t>0</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”memo"</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"name"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"GET"</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"children"</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"scripts"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"assets"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"isolate"</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lazyLoaded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lazyIsolated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true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"errors"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"locale"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CE9178"/>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a:p>
            <a:pPr>
              <a:buNone/>
            </a:pPr>
            <a:r>
              <a:rPr lang="en-US" sz="2400" b="0" dirty="0">
                <a:solidFill>
                  <a:srgbClr val="9CDCFE"/>
                </a:solidFill>
                <a:effectLst/>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"checksum"</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"f9f66fa895026e389a10ce006daf3f59afaec8db50cdb60f152af599b32f9192"</a:t>
            </a:r>
            <a:endParaRPr lang="en-US" sz="2400" b="0" dirty="0">
              <a:solidFill>
                <a:srgbClr val="CCCCCC"/>
              </a:solidFill>
              <a:effectLst/>
              <a:latin typeface="Poppins" pitchFamily="2" charset="77"/>
              <a:cs typeface="Poppins" pitchFamily="2" charset="77"/>
            </a:endParaRPr>
          </a:p>
          <a:p>
            <a:r>
              <a:rPr lang="en-US" sz="2400" b="0" dirty="0">
                <a:solidFill>
                  <a:srgbClr val="CCCCCC"/>
                </a:solidFill>
                <a:effectLst/>
                <a:latin typeface="Poppins" pitchFamily="2" charset="77"/>
                <a:cs typeface="Poppins" pitchFamily="2" charset="77"/>
              </a:rPr>
              <a:t>}</a:t>
            </a:r>
          </a:p>
          <a:p>
            <a:pPr>
              <a:lnSpc>
                <a:spcPct val="150000"/>
              </a:lnSpc>
            </a:pPr>
            <a:br>
              <a:rPr lang="en-US" sz="1800" b="0" dirty="0">
                <a:solidFill>
                  <a:srgbClr val="CCCCCC"/>
                </a:solidFill>
                <a:effectLst/>
                <a:latin typeface="Poppins" pitchFamily="2" charset="77"/>
                <a:cs typeface="Poppins" pitchFamily="2" charset="77"/>
              </a:rPr>
            </a:br>
            <a:endParaRPr lang="en-US" sz="1800" b="0" dirty="0">
              <a:solidFill>
                <a:srgbClr val="CCCCCC"/>
              </a:solidFill>
              <a:effectLst/>
              <a:latin typeface="Poppins" pitchFamily="2" charset="77"/>
              <a:cs typeface="Poppins" pitchFamily="2" charset="77"/>
            </a:endParaRPr>
          </a:p>
          <a:p>
            <a:pPr>
              <a:lnSpc>
                <a:spcPts val="1800"/>
              </a:lnSpc>
            </a:pPr>
            <a:endParaRPr lang="en-US" sz="16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29789F64-BC7C-F2EE-ACF0-E26ED7420AD4}"/>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in the Snapshot?</a:t>
            </a:r>
          </a:p>
        </p:txBody>
      </p:sp>
      <p:sp>
        <p:nvSpPr>
          <p:cNvPr id="5" name="Rounded Rectangle 4">
            <a:extLst>
              <a:ext uri="{FF2B5EF4-FFF2-40B4-BE49-F238E27FC236}">
                <a16:creationId xmlns:a16="http://schemas.microsoft.com/office/drawing/2014/main" id="{09AF862A-9F2C-DDD7-1388-8CDDEA58002C}"/>
              </a:ext>
            </a:extLst>
          </p:cNvPr>
          <p:cNvSpPr/>
          <p:nvPr/>
        </p:nvSpPr>
        <p:spPr>
          <a:xfrm>
            <a:off x="983708" y="2335323"/>
            <a:ext cx="4661718"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Payload Snapshot</a:t>
            </a:r>
          </a:p>
        </p:txBody>
      </p:sp>
      <p:grpSp>
        <p:nvGrpSpPr>
          <p:cNvPr id="10" name="Group 9">
            <a:extLst>
              <a:ext uri="{FF2B5EF4-FFF2-40B4-BE49-F238E27FC236}">
                <a16:creationId xmlns:a16="http://schemas.microsoft.com/office/drawing/2014/main" id="{FFD70EEF-8407-71FE-1636-8F9604B00CAF}"/>
              </a:ext>
            </a:extLst>
          </p:cNvPr>
          <p:cNvGrpSpPr/>
          <p:nvPr/>
        </p:nvGrpSpPr>
        <p:grpSpPr>
          <a:xfrm>
            <a:off x="8811279" y="494687"/>
            <a:ext cx="9334793" cy="3185773"/>
            <a:chOff x="8245112" y="2047381"/>
            <a:chExt cx="9334793" cy="2555914"/>
          </a:xfrm>
        </p:grpSpPr>
        <p:sp>
          <p:nvSpPr>
            <p:cNvPr id="9" name="Rounded Rectangle 8">
              <a:extLst>
                <a:ext uri="{FF2B5EF4-FFF2-40B4-BE49-F238E27FC236}">
                  <a16:creationId xmlns:a16="http://schemas.microsoft.com/office/drawing/2014/main" id="{2EF26145-DF1C-D4E4-250A-CC22F04228A9}"/>
                </a:ext>
              </a:extLst>
            </p:cNvPr>
            <p:cNvSpPr/>
            <p:nvPr/>
          </p:nvSpPr>
          <p:spPr>
            <a:xfrm>
              <a:off x="8245112" y="2047381"/>
              <a:ext cx="9334793" cy="2555914"/>
            </a:xfrm>
            <a:prstGeom prst="roundRect">
              <a:avLst>
                <a:gd name="adj" fmla="val 24194"/>
              </a:avLst>
            </a:prstGeom>
            <a:solidFill>
              <a:srgbClr val="02FF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71600" lvl="2"/>
              <a:r>
                <a:rPr lang="en-US" sz="2800" b="1" dirty="0">
                  <a:solidFill>
                    <a:schemeClr val="tx1"/>
                  </a:solidFill>
                  <a:latin typeface="Poppins" pitchFamily="2" charset="77"/>
                  <a:cs typeface="Poppins" pitchFamily="2" charset="77"/>
                </a:rPr>
                <a:t>BEST PRACTICE! Don’t put anything in data properties you don’t want exposed to the client and passed back and forth between the browser and server</a:t>
              </a:r>
              <a:endParaRPr lang="en-US" sz="2800" b="1" dirty="0">
                <a:solidFill>
                  <a:schemeClr val="tx1"/>
                </a:solidFill>
                <a:effectLst/>
                <a:latin typeface="Poppins" pitchFamily="2" charset="77"/>
                <a:cs typeface="Poppins" pitchFamily="2" charset="77"/>
              </a:endParaRPr>
            </a:p>
          </p:txBody>
        </p:sp>
        <p:pic>
          <p:nvPicPr>
            <p:cNvPr id="8" name="Picture 7">
              <a:extLst>
                <a:ext uri="{FF2B5EF4-FFF2-40B4-BE49-F238E27FC236}">
                  <a16:creationId xmlns:a16="http://schemas.microsoft.com/office/drawing/2014/main" id="{F3E47375-F73A-20B6-E371-8CA6AF848461}"/>
                </a:ext>
              </a:extLst>
            </p:cNvPr>
            <p:cNvPicPr>
              <a:picLocks noChangeAspect="1"/>
            </p:cNvPicPr>
            <p:nvPr/>
          </p:nvPicPr>
          <p:blipFill>
            <a:blip r:embed="rId7"/>
            <a:stretch>
              <a:fillRect/>
            </a:stretch>
          </p:blipFill>
          <p:spPr>
            <a:xfrm>
              <a:off x="8374667" y="2393577"/>
              <a:ext cx="1500564" cy="1109656"/>
            </a:xfrm>
            <a:prstGeom prst="rect">
              <a:avLst/>
            </a:prstGeom>
          </p:spPr>
        </p:pic>
      </p:grpSp>
    </p:spTree>
    <p:extLst>
      <p:ext uri="{BB962C8B-B14F-4D97-AF65-F5344CB8AC3E}">
        <p14:creationId xmlns:p14="http://schemas.microsoft.com/office/powerpoint/2010/main" val="258114166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8839791-359A-9CEE-E6B2-2B231CCA33DA}"/>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E822DD66-CC3A-C9FC-04D4-58C0B00CB92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B6DED52-84CD-E0A4-70DA-BC5BBBD2C185}"/>
              </a:ext>
            </a:extLst>
          </p:cNvPr>
          <p:cNvGrpSpPr/>
          <p:nvPr/>
        </p:nvGrpSpPr>
        <p:grpSpPr>
          <a:xfrm>
            <a:off x="-5679382" y="-5616286"/>
            <a:ext cx="31856303" cy="22274891"/>
            <a:chOff x="0" y="-1"/>
            <a:chExt cx="42475070" cy="29699854"/>
          </a:xfrm>
        </p:grpSpPr>
        <p:sp>
          <p:nvSpPr>
            <p:cNvPr id="165" name="Google Shape;165;p4">
              <a:extLst>
                <a:ext uri="{FF2B5EF4-FFF2-40B4-BE49-F238E27FC236}">
                  <a16:creationId xmlns:a16="http://schemas.microsoft.com/office/drawing/2014/main" id="{4DBC34BA-26DF-A7CC-1918-E7D3D64DC37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CB37C0B1-08D4-2B88-051A-BEE8908EAAF0}"/>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37A1978-A9B8-7120-3AA9-8E946E289A6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942731C7-976F-9752-3588-D2FBA42FB35B}"/>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BE9F851-63B6-6CA2-09CE-DAA93984BF1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8EC32E6-4E07-7C5E-42E3-0F2D952174B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8EA96922-B62F-4C1C-CF81-8E3161D9FC0C}"/>
              </a:ext>
            </a:extLst>
          </p:cNvPr>
          <p:cNvSpPr txBox="1"/>
          <p:nvPr/>
        </p:nvSpPr>
        <p:spPr>
          <a:xfrm>
            <a:off x="965908" y="3010165"/>
            <a:ext cx="16828316"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"effects"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"html"</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"&lt;div </a:t>
            </a:r>
            <a:r>
              <a:rPr lang="en-US" sz="2400" b="0" dirty="0" err="1">
                <a:solidFill>
                  <a:srgbClr val="CE9178"/>
                </a:solidFill>
                <a:effectLst/>
                <a:latin typeface="Poppins" pitchFamily="2" charset="77"/>
                <a:cs typeface="Poppins" pitchFamily="2" charset="77"/>
              </a:rPr>
              <a:t>wire:id</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 class=</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wireOuterWrapper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&lt;div&gt;Count: 1&lt;/div&gt;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&lt;button </a:t>
            </a:r>
            <a:r>
              <a:rPr lang="en-US" sz="2400" b="0" dirty="0" err="1">
                <a:solidFill>
                  <a:srgbClr val="CE9178"/>
                </a:solidFill>
                <a:effectLst/>
                <a:latin typeface="Poppins" pitchFamily="2" charset="77"/>
                <a:cs typeface="Poppins" pitchFamily="2" charset="77"/>
              </a:rPr>
              <a:t>wire:click</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increment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&gt;+&lt;/button&gt;</a:t>
            </a:r>
            <a:r>
              <a:rPr lang="en-US" sz="2400" b="0" dirty="0">
                <a:solidFill>
                  <a:srgbClr val="D7BA7D"/>
                </a:solidFill>
                <a:effectLst/>
                <a:latin typeface="Poppins" pitchFamily="2" charset="77"/>
                <a:cs typeface="Poppins" pitchFamily="2" charset="77"/>
              </a:rPr>
              <a:t>\n\t</a:t>
            </a:r>
            <a:r>
              <a:rPr lang="en-US" sz="2400" b="0" dirty="0">
                <a:solidFill>
                  <a:srgbClr val="CE9178"/>
                </a:solidFill>
                <a:effectLst/>
                <a:latin typeface="Poppins" pitchFamily="2" charset="77"/>
                <a:cs typeface="Poppins" pitchFamily="2" charset="77"/>
              </a:rPr>
              <a:t>&lt;/div&gt;"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"returns"</a:t>
            </a:r>
            <a:r>
              <a:rPr lang="en-US" sz="2400" b="0" dirty="0">
                <a:solidFill>
                  <a:srgbClr val="CCCCCC"/>
                </a:solidFill>
                <a:effectLst/>
                <a:latin typeface="Poppins" pitchFamily="2" charset="77"/>
                <a:cs typeface="Poppins" pitchFamily="2" charset="77"/>
              </a:rPr>
              <a:t>: [ </a:t>
            </a:r>
            <a:r>
              <a:rPr lang="en-US" sz="2400" b="0" dirty="0">
                <a:solidFill>
                  <a:srgbClr val="088C54"/>
                </a:solidFill>
                <a:effectLst/>
                <a:latin typeface="Poppins" pitchFamily="2" charset="77"/>
                <a:cs typeface="Poppins" pitchFamily="2" charset="77"/>
              </a:rPr>
              <a:t>null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	</a:t>
            </a:r>
          </a:p>
          <a:p>
            <a:pPr>
              <a:lnSpc>
                <a:spcPct val="150000"/>
              </a:lnSpc>
              <a:buNone/>
            </a:pPr>
            <a:r>
              <a:rPr lang="en-US" sz="2400" b="0" dirty="0">
                <a:solidFill>
                  <a:srgbClr val="CCCCCC"/>
                </a:solidFill>
                <a:effectLst/>
                <a:latin typeface="Poppins" pitchFamily="2" charset="77"/>
                <a:cs typeface="Poppins" pitchFamily="2" charset="77"/>
              </a:rPr>
              <a:t>	]</a:t>
            </a:r>
          </a:p>
          <a:p>
            <a:pPr>
              <a:lnSpc>
                <a:spcPts val="1800"/>
              </a:lnSpc>
            </a:pPr>
            <a:r>
              <a:rPr lang="en-US" sz="2800" b="0" dirty="0">
                <a:solidFill>
                  <a:srgbClr val="CCCCCC"/>
                </a:solidFill>
                <a:effectLst/>
                <a:latin typeface="Poppins" pitchFamily="2" charset="77"/>
                <a:cs typeface="Poppins" pitchFamily="2" charset="77"/>
              </a:rPr>
              <a:t>}</a:t>
            </a:r>
          </a:p>
        </p:txBody>
      </p:sp>
      <p:sp>
        <p:nvSpPr>
          <p:cNvPr id="4" name="Google Shape;260;p7">
            <a:extLst>
              <a:ext uri="{FF2B5EF4-FFF2-40B4-BE49-F238E27FC236}">
                <a16:creationId xmlns:a16="http://schemas.microsoft.com/office/drawing/2014/main" id="{104E7DE9-D779-6113-069B-905176E8D080}"/>
              </a:ext>
            </a:extLst>
          </p:cNvPr>
          <p:cNvSpPr txBox="1"/>
          <p:nvPr/>
        </p:nvSpPr>
        <p:spPr>
          <a:xfrm>
            <a:off x="965908" y="172756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returned from the server for </a:t>
            </a:r>
            <a:r>
              <a:rPr lang="en-US" sz="3600" dirty="0" err="1">
                <a:solidFill>
                  <a:srgbClr val="00FF75"/>
                </a:solidFill>
                <a:latin typeface="Poppins"/>
                <a:cs typeface="Poppins"/>
                <a:sym typeface="Poppins"/>
              </a:rPr>
              <a:t>Livewire.js</a:t>
            </a:r>
            <a:r>
              <a:rPr lang="en-US" sz="3600" dirty="0">
                <a:solidFill>
                  <a:srgbClr val="00FF75"/>
                </a:solidFill>
                <a:latin typeface="Poppins"/>
                <a:cs typeface="Poppins"/>
                <a:sym typeface="Poppins"/>
              </a:rPr>
              <a:t> to parse?</a:t>
            </a:r>
          </a:p>
        </p:txBody>
      </p:sp>
      <p:sp>
        <p:nvSpPr>
          <p:cNvPr id="5" name="Rounded Rectangle 4">
            <a:extLst>
              <a:ext uri="{FF2B5EF4-FFF2-40B4-BE49-F238E27FC236}">
                <a16:creationId xmlns:a16="http://schemas.microsoft.com/office/drawing/2014/main" id="{8F13F844-9D19-B92D-AF97-AF6382B51C97}"/>
              </a:ext>
            </a:extLst>
          </p:cNvPr>
          <p:cNvSpPr/>
          <p:nvPr/>
        </p:nvSpPr>
        <p:spPr>
          <a:xfrm>
            <a:off x="965908" y="2379978"/>
            <a:ext cx="3690013"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CBWire Response</a:t>
            </a:r>
          </a:p>
        </p:txBody>
      </p:sp>
      <p:sp>
        <p:nvSpPr>
          <p:cNvPr id="6" name="Rounded Rectangle 5">
            <a:extLst>
              <a:ext uri="{FF2B5EF4-FFF2-40B4-BE49-F238E27FC236}">
                <a16:creationId xmlns:a16="http://schemas.microsoft.com/office/drawing/2014/main" id="{30287164-D609-1613-D1C9-3622D26282BB}"/>
              </a:ext>
            </a:extLst>
          </p:cNvPr>
          <p:cNvSpPr/>
          <p:nvPr/>
        </p:nvSpPr>
        <p:spPr>
          <a:xfrm>
            <a:off x="3992729" y="5043426"/>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2FB9072-C162-346F-CCE3-D191B8067C39}"/>
              </a:ext>
            </a:extLst>
          </p:cNvPr>
          <p:cNvSpPr/>
          <p:nvPr/>
        </p:nvSpPr>
        <p:spPr>
          <a:xfrm>
            <a:off x="4935357" y="6160272"/>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013481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783D8BB9-B5BB-E748-B39A-7771303B5852}"/>
            </a:ext>
          </a:extLst>
        </p:cNvPr>
        <p:cNvGrpSpPr/>
        <p:nvPr/>
      </p:nvGrpSpPr>
      <p:grpSpPr>
        <a:xfrm>
          <a:off x="0" y="0"/>
          <a:ext cx="0" cy="0"/>
          <a:chOff x="0" y="0"/>
          <a:chExt cx="0" cy="0"/>
        </a:xfrm>
      </p:grpSpPr>
      <p:sp>
        <p:nvSpPr>
          <p:cNvPr id="294" name="Google Shape;294;p9">
            <a:extLst>
              <a:ext uri="{FF2B5EF4-FFF2-40B4-BE49-F238E27FC236}">
                <a16:creationId xmlns:a16="http://schemas.microsoft.com/office/drawing/2014/main" id="{9A4BB3D8-BD16-EDF5-FD7C-AC7FC843609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a:extLst>
              <a:ext uri="{FF2B5EF4-FFF2-40B4-BE49-F238E27FC236}">
                <a16:creationId xmlns:a16="http://schemas.microsoft.com/office/drawing/2014/main" id="{2F78EE9C-0FF4-C7CF-265D-5081FA2C722B}"/>
              </a:ext>
            </a:extLst>
          </p:cNvPr>
          <p:cNvGrpSpPr/>
          <p:nvPr/>
        </p:nvGrpSpPr>
        <p:grpSpPr>
          <a:xfrm>
            <a:off x="0" y="9351219"/>
            <a:ext cx="18288000" cy="935781"/>
            <a:chOff x="0" y="-57150"/>
            <a:chExt cx="4816593" cy="246461"/>
          </a:xfrm>
        </p:grpSpPr>
        <p:sp>
          <p:nvSpPr>
            <p:cNvPr id="296" name="Google Shape;296;p9">
              <a:extLst>
                <a:ext uri="{FF2B5EF4-FFF2-40B4-BE49-F238E27FC236}">
                  <a16:creationId xmlns:a16="http://schemas.microsoft.com/office/drawing/2014/main" id="{6FC3418F-3E82-DB5D-2FB5-380A81849D14}"/>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a:extLst>
                <a:ext uri="{FF2B5EF4-FFF2-40B4-BE49-F238E27FC236}">
                  <a16:creationId xmlns:a16="http://schemas.microsoft.com/office/drawing/2014/main" id="{01EA47C0-C505-AF88-5E1A-F8363058BD60}"/>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a:extLst>
              <a:ext uri="{FF2B5EF4-FFF2-40B4-BE49-F238E27FC236}">
                <a16:creationId xmlns:a16="http://schemas.microsoft.com/office/drawing/2014/main" id="{48040238-9F4B-B2D4-A02F-771576176D3B}"/>
              </a:ext>
            </a:extLst>
          </p:cNvPr>
          <p:cNvGrpSpPr/>
          <p:nvPr/>
        </p:nvGrpSpPr>
        <p:grpSpPr>
          <a:xfrm>
            <a:off x="-4100533" y="-3428094"/>
            <a:ext cx="25382232" cy="19155126"/>
            <a:chOff x="3604354" y="2688523"/>
            <a:chExt cx="38078490" cy="25540168"/>
          </a:xfrm>
        </p:grpSpPr>
        <p:sp>
          <p:nvSpPr>
            <p:cNvPr id="299" name="Google Shape;299;p9">
              <a:extLst>
                <a:ext uri="{FF2B5EF4-FFF2-40B4-BE49-F238E27FC236}">
                  <a16:creationId xmlns:a16="http://schemas.microsoft.com/office/drawing/2014/main" id="{C76E0E76-E791-2AE4-3D25-559B2498B9FC}"/>
                </a:ext>
              </a:extLst>
            </p:cNvPr>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a:extLst>
                <a:ext uri="{FF2B5EF4-FFF2-40B4-BE49-F238E27FC236}">
                  <a16:creationId xmlns:a16="http://schemas.microsoft.com/office/drawing/2014/main" id="{7E78E180-BA2A-B758-E5A1-6A6DA6DCA2B6}"/>
                </a:ext>
              </a:extLst>
            </p:cNvPr>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a:extLst>
                <a:ext uri="{FF2B5EF4-FFF2-40B4-BE49-F238E27FC236}">
                  <a16:creationId xmlns:a16="http://schemas.microsoft.com/office/drawing/2014/main" id="{9DE45C59-36FE-74F4-8C1F-59ABFEF7607D}"/>
                </a:ext>
              </a:extLst>
            </p:cNvPr>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dirty="0"/>
            </a:p>
          </p:txBody>
        </p:sp>
      </p:grpSp>
      <p:sp>
        <p:nvSpPr>
          <p:cNvPr id="302" name="Google Shape;302;p9">
            <a:extLst>
              <a:ext uri="{FF2B5EF4-FFF2-40B4-BE49-F238E27FC236}">
                <a16:creationId xmlns:a16="http://schemas.microsoft.com/office/drawing/2014/main" id="{BB7653A6-237B-BD97-67DF-33A8E103A6DF}"/>
              </a:ext>
            </a:extLst>
          </p:cNvPr>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Let’s See It In Action</a:t>
            </a:r>
            <a:endParaRPr dirty="0"/>
          </a:p>
        </p:txBody>
      </p:sp>
      <p:sp>
        <p:nvSpPr>
          <p:cNvPr id="315" name="Google Shape;315;p9">
            <a:extLst>
              <a:ext uri="{FF2B5EF4-FFF2-40B4-BE49-F238E27FC236}">
                <a16:creationId xmlns:a16="http://schemas.microsoft.com/office/drawing/2014/main" id="{D078ECEF-4A51-A3C7-8B4F-C2DEE704FBBD}"/>
              </a:ext>
            </a:extLst>
          </p:cNvPr>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a:extLst>
              <a:ext uri="{FF2B5EF4-FFF2-40B4-BE49-F238E27FC236}">
                <a16:creationId xmlns:a16="http://schemas.microsoft.com/office/drawing/2014/main" id="{1D20CA00-80FC-4710-9632-0C87B795E1FF}"/>
              </a:ext>
            </a:extLst>
          </p:cNvPr>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a:extLst>
              <a:ext uri="{FF2B5EF4-FFF2-40B4-BE49-F238E27FC236}">
                <a16:creationId xmlns:a16="http://schemas.microsoft.com/office/drawing/2014/main" id="{7005E42B-D3A2-C215-6BB4-778DA831B519}"/>
              </a:ext>
            </a:extLst>
          </p:cNvPr>
          <p:cNvGrpSpPr/>
          <p:nvPr/>
        </p:nvGrpSpPr>
        <p:grpSpPr>
          <a:xfrm>
            <a:off x="1413215" y="9568210"/>
            <a:ext cx="12268075" cy="638398"/>
            <a:chOff x="0" y="0"/>
            <a:chExt cx="16357433" cy="851197"/>
          </a:xfrm>
        </p:grpSpPr>
        <p:sp>
          <p:nvSpPr>
            <p:cNvPr id="320" name="Google Shape;320;p9">
              <a:extLst>
                <a:ext uri="{FF2B5EF4-FFF2-40B4-BE49-F238E27FC236}">
                  <a16:creationId xmlns:a16="http://schemas.microsoft.com/office/drawing/2014/main" id="{1B53831D-9905-891A-3692-39A44F3735C1}"/>
                </a:ext>
              </a:extLst>
            </p:cNvPr>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a:extLst>
                <a:ext uri="{FF2B5EF4-FFF2-40B4-BE49-F238E27FC236}">
                  <a16:creationId xmlns:a16="http://schemas.microsoft.com/office/drawing/2014/main" id="{B0D9E986-C1EF-E6BD-CFEE-6BCEEBD93DBE}"/>
                </a:ext>
              </a:extLst>
            </p:cNvPr>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a:extLst>
                <a:ext uri="{FF2B5EF4-FFF2-40B4-BE49-F238E27FC236}">
                  <a16:creationId xmlns:a16="http://schemas.microsoft.com/office/drawing/2014/main" id="{106CFCBF-0986-0580-77F9-064665562EE7}"/>
                </a:ext>
              </a:extLst>
            </p:cNvPr>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a:extLst>
                <a:ext uri="{FF2B5EF4-FFF2-40B4-BE49-F238E27FC236}">
                  <a16:creationId xmlns:a16="http://schemas.microsoft.com/office/drawing/2014/main" id="{13934C9B-16DF-7BF5-1489-F4CA5D09D569}"/>
                </a:ext>
              </a:extLst>
            </p:cNvPr>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a:extLst>
                <a:ext uri="{FF2B5EF4-FFF2-40B4-BE49-F238E27FC236}">
                  <a16:creationId xmlns:a16="http://schemas.microsoft.com/office/drawing/2014/main" id="{E8D99BAA-4F19-7B7A-AF8F-961A5917FD30}"/>
                </a:ext>
              </a:extLst>
            </p:cNvPr>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a:extLst>
                <a:ext uri="{FF2B5EF4-FFF2-40B4-BE49-F238E27FC236}">
                  <a16:creationId xmlns:a16="http://schemas.microsoft.com/office/drawing/2014/main" id="{855A08B4-A7F8-23E3-FB1B-A298D165AAB5}"/>
                </a:ext>
              </a:extLst>
            </p:cNvPr>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a:extLst>
              <a:ext uri="{FF2B5EF4-FFF2-40B4-BE49-F238E27FC236}">
                <a16:creationId xmlns:a16="http://schemas.microsoft.com/office/drawing/2014/main" id="{40C046C3-E66F-0153-D569-42FE418945E5}"/>
              </a:ext>
            </a:extLst>
          </p:cNvPr>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AC94EBCC-7CFD-A559-BABF-F2E0B3C1E8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extLst>
      <p:ext uri="{BB962C8B-B14F-4D97-AF65-F5344CB8AC3E}">
        <p14:creationId xmlns:p14="http://schemas.microsoft.com/office/powerpoint/2010/main" val="1389191139"/>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3BD0AD2-1D50-A12E-82C2-0CEA951697E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8D9A7F2-80DF-CEFB-9ADC-1CF1308A948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D60A6EAA-9CE4-51D0-5D4C-5EF586A67A8A}"/>
              </a:ext>
            </a:extLst>
          </p:cNvPr>
          <p:cNvGrpSpPr/>
          <p:nvPr/>
        </p:nvGrpSpPr>
        <p:grpSpPr>
          <a:xfrm>
            <a:off x="-5097186" y="-4280150"/>
            <a:ext cx="31856303" cy="22274891"/>
            <a:chOff x="0" y="-1"/>
            <a:chExt cx="42475070" cy="29699854"/>
          </a:xfrm>
        </p:grpSpPr>
        <p:sp>
          <p:nvSpPr>
            <p:cNvPr id="165" name="Google Shape;165;p4">
              <a:extLst>
                <a:ext uri="{FF2B5EF4-FFF2-40B4-BE49-F238E27FC236}">
                  <a16:creationId xmlns:a16="http://schemas.microsoft.com/office/drawing/2014/main" id="{CE7AC34D-6CDD-F0C3-4C93-DA2AF21B1BD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dirty="0"/>
            </a:p>
          </p:txBody>
        </p:sp>
        <p:sp>
          <p:nvSpPr>
            <p:cNvPr id="166" name="Google Shape;166;p4">
              <a:extLst>
                <a:ext uri="{FF2B5EF4-FFF2-40B4-BE49-F238E27FC236}">
                  <a16:creationId xmlns:a16="http://schemas.microsoft.com/office/drawing/2014/main" id="{0A34B145-D9D2-5982-70C4-7CE6CD4A6C19}"/>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6740894A-AA24-0B6D-46A7-F2AABACD200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B352489E-CE71-E13C-5963-68843B7B0D71}"/>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1B26FE0-B758-6D24-D95A-3D2EABC93F37}"/>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FCD07E8D-2B13-AB90-99CE-8CED00EDB64E}"/>
              </a:ext>
            </a:extLst>
          </p:cNvPr>
          <p:cNvSpPr txBox="1"/>
          <p:nvPr/>
        </p:nvSpPr>
        <p:spPr>
          <a:xfrm flipH="1">
            <a:off x="14436856" y="-1233341"/>
            <a:ext cx="3189305" cy="9248686"/>
          </a:xfrm>
          <a:prstGeom prst="rect">
            <a:avLst/>
          </a:prstGeom>
          <a:noFill/>
        </p:spPr>
        <p:txBody>
          <a:bodyPr wrap="square">
            <a:spAutoFit/>
          </a:bodyPr>
          <a:lstStyle/>
          <a:p>
            <a:r>
              <a:rPr lang="en-US" sz="59500" b="0" i="0" u="none" strike="noStrike" cap="none" dirty="0">
                <a:ln w="76200" cap="rnd" cmpd="sng">
                  <a:noFill/>
                  <a:prstDash val="solid"/>
                  <a:bevel/>
                </a:ln>
                <a:solidFill>
                  <a:srgbClr val="02FF07">
                    <a:alpha val="70000"/>
                  </a:srgbClr>
                </a:solidFill>
                <a:latin typeface="Poppins"/>
                <a:ea typeface="Poppins"/>
                <a:cs typeface="Poppins"/>
                <a:sym typeface="Poppins"/>
              </a:rPr>
              <a:t>?</a:t>
            </a:r>
            <a:endParaRPr lang="en-US" sz="59500" dirty="0">
              <a:ln w="76200" cap="rnd" cmpd="sng">
                <a:noFill/>
                <a:prstDash val="solid"/>
                <a:bevel/>
              </a:ln>
              <a:solidFill>
                <a:srgbClr val="02FF07">
                  <a:alpha val="70000"/>
                </a:srgbClr>
              </a:solidFill>
            </a:endParaRPr>
          </a:p>
        </p:txBody>
      </p:sp>
      <p:sp>
        <p:nvSpPr>
          <p:cNvPr id="174" name="Google Shape;174;p4">
            <a:extLst>
              <a:ext uri="{FF2B5EF4-FFF2-40B4-BE49-F238E27FC236}">
                <a16:creationId xmlns:a16="http://schemas.microsoft.com/office/drawing/2014/main" id="{D4150C2A-B432-515C-49D9-371134D0FFB1}"/>
              </a:ext>
            </a:extLst>
          </p:cNvPr>
          <p:cNvSpPr txBox="1"/>
          <p:nvPr/>
        </p:nvSpPr>
        <p:spPr>
          <a:xfrm>
            <a:off x="1949377" y="2016681"/>
            <a:ext cx="14721384" cy="5170646"/>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6000" b="1" i="0" u="none" strike="noStrike" cap="none" dirty="0">
                <a:solidFill>
                  <a:srgbClr val="FFFFFF"/>
                </a:solidFill>
                <a:latin typeface="Poppins"/>
                <a:ea typeface="Poppins"/>
                <a:cs typeface="Poppins"/>
                <a:sym typeface="Poppins"/>
              </a:rPr>
              <a:t>Stuck in legacy limbo? What if you could evolve your </a:t>
            </a:r>
            <a:r>
              <a:rPr lang="en-US" sz="6000" b="1" i="0" u="none" strike="noStrike" cap="none" dirty="0" err="1">
                <a:solidFill>
                  <a:srgbClr val="FFFFFF"/>
                </a:solidFill>
                <a:latin typeface="Poppins"/>
                <a:ea typeface="Poppins"/>
                <a:cs typeface="Poppins"/>
                <a:sym typeface="Poppins"/>
              </a:rPr>
              <a:t>coldbox</a:t>
            </a:r>
            <a:r>
              <a:rPr lang="en-US" sz="6000" b="1" i="0" u="none" strike="noStrike" cap="none" dirty="0">
                <a:solidFill>
                  <a:srgbClr val="FFFFFF"/>
                </a:solidFill>
                <a:latin typeface="Poppins"/>
                <a:ea typeface="Poppins"/>
                <a:cs typeface="Poppins"/>
                <a:sym typeface="Poppins"/>
              </a:rPr>
              <a:t> app without breaking the bank or the codebase?</a:t>
            </a:r>
            <a:endParaRPr sz="6000" b="1" dirty="0">
              <a:solidFill>
                <a:srgbClr val="FFFFFF"/>
              </a:solidFill>
            </a:endParaRPr>
          </a:p>
        </p:txBody>
      </p:sp>
    </p:spTree>
    <p:extLst>
      <p:ext uri="{BB962C8B-B14F-4D97-AF65-F5344CB8AC3E}">
        <p14:creationId xmlns:p14="http://schemas.microsoft.com/office/powerpoint/2010/main" val="168970341"/>
      </p:ext>
    </p:extLst>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5FB1DDB1-207D-822C-C50A-A2FED5630AA0}"/>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7842F27A-AC96-A155-4EE7-2C8D548F3B2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526484E-E512-3FD9-4426-BB88089C2B42}"/>
              </a:ext>
            </a:extLst>
          </p:cNvPr>
          <p:cNvGrpSpPr/>
          <p:nvPr/>
        </p:nvGrpSpPr>
        <p:grpSpPr>
          <a:xfrm>
            <a:off x="-4474834" y="-3393042"/>
            <a:ext cx="31856303" cy="22274891"/>
            <a:chOff x="0" y="-1"/>
            <a:chExt cx="42475070" cy="29699854"/>
          </a:xfrm>
        </p:grpSpPr>
        <p:sp>
          <p:nvSpPr>
            <p:cNvPr id="165" name="Google Shape;165;p4">
              <a:extLst>
                <a:ext uri="{FF2B5EF4-FFF2-40B4-BE49-F238E27FC236}">
                  <a16:creationId xmlns:a16="http://schemas.microsoft.com/office/drawing/2014/main" id="{1B83D80F-3602-F9AE-8E89-B4E43E9BE6A1}"/>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9CB9A40-2527-F1DB-9624-7D6B44D14E6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4FB60D7-66D2-E4B7-DCC8-BE23FFFEB299}"/>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AADB7346-6C14-226F-44B8-A6AE6493DEB0}"/>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4B917AF-5471-0694-F74E-879C946AEA31}"/>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FB886048-AD39-67D9-2441-6C7E03AC29A3}"/>
              </a:ext>
            </a:extLst>
          </p:cNvPr>
          <p:cNvSpPr txBox="1"/>
          <p:nvPr/>
        </p:nvSpPr>
        <p:spPr>
          <a:xfrm>
            <a:off x="1028700" y="648623"/>
            <a:ext cx="1437894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Just Scratching The Surface</a:t>
            </a:r>
            <a:endParaRPr dirty="0"/>
          </a:p>
        </p:txBody>
      </p:sp>
      <p:sp>
        <p:nvSpPr>
          <p:cNvPr id="4" name="Google Shape;260;p7">
            <a:extLst>
              <a:ext uri="{FF2B5EF4-FFF2-40B4-BE49-F238E27FC236}">
                <a16:creationId xmlns:a16="http://schemas.microsoft.com/office/drawing/2014/main" id="{9C38F7EC-8AAA-7660-09B9-EF9B559B7902}"/>
              </a:ext>
            </a:extLst>
          </p:cNvPr>
          <p:cNvSpPr txBox="1"/>
          <p:nvPr/>
        </p:nvSpPr>
        <p:spPr>
          <a:xfrm>
            <a:off x="1312014" y="3401941"/>
            <a:ext cx="16096643" cy="5834931"/>
          </a:xfrm>
          <a:prstGeom prst="rect">
            <a:avLst/>
          </a:prstGeom>
          <a:noFill/>
          <a:ln>
            <a:noFill/>
          </a:ln>
        </p:spPr>
        <p:txBody>
          <a:bodyPr spcFirstLastPara="1" wrap="square" lIns="0" tIns="0" rIns="0" bIns="0" anchor="t" anchorCtr="0">
            <a:spAutoFit/>
          </a:bodyPr>
          <a:lstStyle/>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More Template Directives</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Single file wires</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err="1">
                <a:solidFill>
                  <a:srgbClr val="E7B544"/>
                </a:solidFill>
                <a:latin typeface="Poppins"/>
                <a:cs typeface="Poppins"/>
                <a:sym typeface="Poppins"/>
              </a:rPr>
              <a:t>Alpine.js</a:t>
            </a:r>
            <a:r>
              <a:rPr lang="en-US" sz="4800" dirty="0">
                <a:solidFill>
                  <a:srgbClr val="E7B544"/>
                </a:solidFill>
                <a:latin typeface="Poppins"/>
                <a:cs typeface="Poppins"/>
                <a:sym typeface="Poppins"/>
              </a:rPr>
              <a:t> specific functionality</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Cached Actions, AKA Computed Properties</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Nesting Wires</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Lazy Loading</a:t>
            </a:r>
          </a:p>
          <a:p>
            <a:pPr marL="685800" marR="0" lvl="1" indent="-685800" algn="l" rtl="0">
              <a:lnSpc>
                <a:spcPts val="6500"/>
              </a:lnSpc>
              <a:spcBef>
                <a:spcPts val="0"/>
              </a:spcBef>
              <a:spcAft>
                <a:spcPts val="0"/>
              </a:spcAft>
              <a:buClr>
                <a:srgbClr val="E7B544"/>
              </a:buClr>
              <a:buSzPct val="70000"/>
              <a:buFont typeface="Wingdings" pitchFamily="2" charset="2"/>
              <a:buChar char="Ø"/>
            </a:pPr>
            <a:r>
              <a:rPr lang="en-US" sz="4800" dirty="0">
                <a:solidFill>
                  <a:srgbClr val="E7B544"/>
                </a:solidFill>
                <a:latin typeface="Poppins"/>
                <a:cs typeface="Poppins"/>
                <a:sym typeface="Poppins"/>
              </a:rPr>
              <a:t>AND MORE…</a:t>
            </a:r>
          </a:p>
        </p:txBody>
      </p:sp>
      <p:sp>
        <p:nvSpPr>
          <p:cNvPr id="8" name="Google Shape;260;p7">
            <a:extLst>
              <a:ext uri="{FF2B5EF4-FFF2-40B4-BE49-F238E27FC236}">
                <a16:creationId xmlns:a16="http://schemas.microsoft.com/office/drawing/2014/main" id="{A45C96F7-ADC8-18CF-F9D2-C8AB115BD032}"/>
              </a:ext>
            </a:extLst>
          </p:cNvPr>
          <p:cNvSpPr txBox="1"/>
          <p:nvPr/>
        </p:nvSpPr>
        <p:spPr>
          <a:xfrm>
            <a:off x="1024254" y="2251782"/>
            <a:ext cx="13771754" cy="677108"/>
          </a:xfrm>
          <a:prstGeom prst="rect">
            <a:avLst/>
          </a:prstGeom>
          <a:noFill/>
          <a:ln>
            <a:noFill/>
          </a:ln>
        </p:spPr>
        <p:txBody>
          <a:bodyPr spcFirstLastPara="1" wrap="square" lIns="0" tIns="0" rIns="0" bIns="0" anchor="t" anchorCtr="0">
            <a:spAutoFit/>
          </a:bodyPr>
          <a:lstStyle/>
          <a:p>
            <a:pPr marR="0" lvl="1" rtl="0">
              <a:spcBef>
                <a:spcPts val="0"/>
              </a:spcBef>
              <a:spcAft>
                <a:spcPts val="0"/>
              </a:spcAft>
              <a:buClr>
                <a:srgbClr val="00FF75"/>
              </a:buClr>
              <a:buSzPts val="2899"/>
            </a:pPr>
            <a:r>
              <a:rPr lang="en-US" sz="4400" dirty="0">
                <a:solidFill>
                  <a:srgbClr val="00FF75"/>
                </a:solidFill>
                <a:latin typeface="Poppins"/>
                <a:cs typeface="Poppins"/>
                <a:sym typeface="Poppins"/>
              </a:rPr>
              <a:t>Some things I didn’t go into:</a:t>
            </a:r>
          </a:p>
        </p:txBody>
      </p:sp>
    </p:spTree>
    <p:extLst>
      <p:ext uri="{BB962C8B-B14F-4D97-AF65-F5344CB8AC3E}">
        <p14:creationId xmlns:p14="http://schemas.microsoft.com/office/powerpoint/2010/main" val="3764914342"/>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486" name="Google Shape;486;p16"/>
          <p:cNvGrpSpPr/>
          <p:nvPr/>
        </p:nvGrpSpPr>
        <p:grpSpPr>
          <a:xfrm>
            <a:off x="0" y="9351219"/>
            <a:ext cx="18288000" cy="935781"/>
            <a:chOff x="0" y="-57150"/>
            <a:chExt cx="4816593" cy="246461"/>
          </a:xfrm>
        </p:grpSpPr>
        <p:sp>
          <p:nvSpPr>
            <p:cNvPr id="487" name="Google Shape;487;p16"/>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488" name="Google Shape;488;p16"/>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16"/>
          <p:cNvGrpSpPr/>
          <p:nvPr/>
        </p:nvGrpSpPr>
        <p:grpSpPr>
          <a:xfrm>
            <a:off x="-3724234" y="-6782346"/>
            <a:ext cx="29532475" cy="25229264"/>
            <a:chOff x="0" y="0"/>
            <a:chExt cx="39376633" cy="33639018"/>
          </a:xfrm>
        </p:grpSpPr>
        <p:sp>
          <p:nvSpPr>
            <p:cNvPr id="490" name="Google Shape;490;p16"/>
            <p:cNvSpPr/>
            <p:nvPr/>
          </p:nvSpPr>
          <p:spPr>
            <a:xfrm rot="4124422">
              <a:off x="11657487" y="3052789"/>
              <a:ext cx="20673161" cy="20647320"/>
            </a:xfrm>
            <a:custGeom>
              <a:avLst/>
              <a:gdLst/>
              <a:ahLst/>
              <a:cxnLst/>
              <a:rect l="l" t="t" r="r" b="b"/>
              <a:pathLst>
                <a:path w="20673161" h="20647320" extrusionOk="0">
                  <a:moveTo>
                    <a:pt x="0" y="0"/>
                  </a:moveTo>
                  <a:lnTo>
                    <a:pt x="20673161" y="0"/>
                  </a:lnTo>
                  <a:lnTo>
                    <a:pt x="20673161" y="20647320"/>
                  </a:lnTo>
                  <a:lnTo>
                    <a:pt x="0" y="20647320"/>
                  </a:lnTo>
                  <a:lnTo>
                    <a:pt x="0" y="0"/>
                  </a:lnTo>
                  <a:close/>
                </a:path>
              </a:pathLst>
            </a:custGeom>
            <a:blipFill rotWithShape="1">
              <a:blip r:embed="rId4">
                <a:alphaModFix/>
              </a:blip>
              <a:stretch>
                <a:fillRect/>
              </a:stretch>
            </a:blipFill>
            <a:ln>
              <a:noFill/>
            </a:ln>
          </p:spPr>
          <p:txBody>
            <a:bodyPr/>
            <a:lstStyle/>
            <a:p>
              <a:endParaRPr lang="en-US"/>
            </a:p>
          </p:txBody>
        </p:sp>
        <p:sp>
          <p:nvSpPr>
            <p:cNvPr id="491" name="Google Shape;491;p16"/>
            <p:cNvSpPr/>
            <p:nvPr/>
          </p:nvSpPr>
          <p:spPr>
            <a:xfrm rot="-9088373">
              <a:off x="18488587" y="11968306"/>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492" name="Google Shape;492;p16"/>
            <p:cNvSpPr/>
            <p:nvPr/>
          </p:nvSpPr>
          <p:spPr>
            <a:xfrm rot="1794495">
              <a:off x="2804490" y="3627188"/>
              <a:ext cx="14119029" cy="15020243"/>
            </a:xfrm>
            <a:custGeom>
              <a:avLst/>
              <a:gdLst/>
              <a:ahLst/>
              <a:cxnLst/>
              <a:rect l="l" t="t" r="r" b="b"/>
              <a:pathLst>
                <a:path w="14119029" h="15020243" extrusionOk="0">
                  <a:moveTo>
                    <a:pt x="0" y="0"/>
                  </a:moveTo>
                  <a:lnTo>
                    <a:pt x="14119029" y="0"/>
                  </a:lnTo>
                  <a:lnTo>
                    <a:pt x="14119029" y="15020244"/>
                  </a:lnTo>
                  <a:lnTo>
                    <a:pt x="0" y="15020244"/>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493" name="Google Shape;493;p16"/>
          <p:cNvSpPr txBox="1"/>
          <p:nvPr/>
        </p:nvSpPr>
        <p:spPr>
          <a:xfrm>
            <a:off x="1028700" y="3765875"/>
            <a:ext cx="139857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00" b="1" i="0" u="none" strike="noStrike" cap="none" dirty="0">
                <a:solidFill>
                  <a:srgbClr val="FFFFFF"/>
                </a:solidFill>
                <a:latin typeface="Poppins SemiBold"/>
                <a:ea typeface="Poppins SemiBold"/>
                <a:cs typeface="Poppins SemiBold"/>
                <a:sym typeface="Poppins SemiBold"/>
              </a:rPr>
              <a:t>Thank You!</a:t>
            </a:r>
            <a:endParaRPr dirty="0">
              <a:solidFill>
                <a:srgbClr val="FFFFFF"/>
              </a:solidFill>
            </a:endParaRPr>
          </a:p>
        </p:txBody>
      </p:sp>
      <p:sp>
        <p:nvSpPr>
          <p:cNvPr id="494" name="Google Shape;494;p16"/>
          <p:cNvSpPr txBox="1"/>
          <p:nvPr/>
        </p:nvSpPr>
        <p:spPr>
          <a:xfrm>
            <a:off x="1028700" y="5988425"/>
            <a:ext cx="15639900" cy="600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900" b="0" i="0" u="none" strike="noStrike" cap="none" dirty="0">
                <a:solidFill>
                  <a:srgbClr val="F6F6F6"/>
                </a:solidFill>
                <a:latin typeface="Poppins Light"/>
                <a:ea typeface="Poppins Light"/>
                <a:cs typeface="Poppins Light"/>
                <a:sym typeface="Poppins Light"/>
              </a:rPr>
              <a:t>The Future of </a:t>
            </a:r>
            <a:r>
              <a:rPr lang="en-US" sz="3900" b="1" i="0" u="none" strike="noStrike" cap="none" dirty="0">
                <a:solidFill>
                  <a:srgbClr val="00DBFF"/>
                </a:solidFill>
                <a:latin typeface="Poppins"/>
                <a:ea typeface="Poppins"/>
                <a:cs typeface="Poppins"/>
                <a:sym typeface="Poppins"/>
              </a:rPr>
              <a:t>Modern Development</a:t>
            </a:r>
            <a:r>
              <a:rPr lang="en-US" sz="3900" b="0" i="0" u="none" strike="noStrike" cap="none" dirty="0">
                <a:solidFill>
                  <a:srgbClr val="F6F6F6"/>
                </a:solidFill>
                <a:latin typeface="Poppins Light"/>
                <a:ea typeface="Poppins Light"/>
                <a:cs typeface="Poppins Light"/>
                <a:sym typeface="Poppins Light"/>
              </a:rPr>
              <a:t> Starts Here, with you! 🚀</a:t>
            </a:r>
            <a:endParaRPr dirty="0"/>
          </a:p>
        </p:txBody>
      </p:sp>
      <p:sp>
        <p:nvSpPr>
          <p:cNvPr id="495" name="Google Shape;495;p16"/>
          <p:cNvSpPr/>
          <p:nvPr/>
        </p:nvSpPr>
        <p:spPr>
          <a:xfrm>
            <a:off x="14766860" y="1028700"/>
            <a:ext cx="2492440" cy="2898186"/>
          </a:xfrm>
          <a:custGeom>
            <a:avLst/>
            <a:gdLst/>
            <a:ahLst/>
            <a:cxnLst/>
            <a:rect l="l" t="t" r="r" b="b"/>
            <a:pathLst>
              <a:path w="2492440" h="2898186" extrusionOk="0">
                <a:moveTo>
                  <a:pt x="0" y="0"/>
                </a:moveTo>
                <a:lnTo>
                  <a:pt x="2492440" y="0"/>
                </a:lnTo>
                <a:lnTo>
                  <a:pt x="2492440" y="2898186"/>
                </a:lnTo>
                <a:lnTo>
                  <a:pt x="0" y="2898186"/>
                </a:lnTo>
                <a:lnTo>
                  <a:pt x="0" y="0"/>
                </a:lnTo>
                <a:close/>
              </a:path>
            </a:pathLst>
          </a:custGeom>
          <a:blipFill rotWithShape="1">
            <a:blip r:embed="rId6">
              <a:alphaModFix/>
            </a:blip>
            <a:stretch>
              <a:fillRect/>
            </a:stretch>
          </a:blipFill>
          <a:ln>
            <a:noFill/>
          </a:ln>
        </p:spPr>
        <p:txBody>
          <a:bodyPr/>
          <a:lstStyle/>
          <a:p>
            <a:endParaRPr lang="en-US"/>
          </a:p>
        </p:txBody>
      </p:sp>
      <p:grpSp>
        <p:nvGrpSpPr>
          <p:cNvPr id="496" name="Google Shape;496;p16"/>
          <p:cNvGrpSpPr/>
          <p:nvPr/>
        </p:nvGrpSpPr>
        <p:grpSpPr>
          <a:xfrm>
            <a:off x="1413215" y="9568210"/>
            <a:ext cx="12268075" cy="638398"/>
            <a:chOff x="0" y="0"/>
            <a:chExt cx="16357433" cy="851197"/>
          </a:xfrm>
        </p:grpSpPr>
        <p:sp>
          <p:nvSpPr>
            <p:cNvPr id="497" name="Google Shape;497;p16"/>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498" name="Google Shape;498;p16"/>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499" name="Google Shape;499;p16"/>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500" name="Google Shape;500;p16"/>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501" name="Google Shape;501;p16"/>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502" name="Google Shape;502;p16"/>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503" name="Google Shape;503;p16"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B494CB6-3D78-1285-2691-8C2094F683D4}"/>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FD65984D-1476-4D78-9D56-BC9A47238DF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414870B-F022-F6F9-AA0A-55A85C020F92}"/>
              </a:ext>
            </a:extLst>
          </p:cNvPr>
          <p:cNvGrpSpPr/>
          <p:nvPr/>
        </p:nvGrpSpPr>
        <p:grpSpPr>
          <a:xfrm>
            <a:off x="-5097186" y="-4319907"/>
            <a:ext cx="31856303" cy="22274891"/>
            <a:chOff x="0" y="-1"/>
            <a:chExt cx="42475070" cy="29699854"/>
          </a:xfrm>
        </p:grpSpPr>
        <p:sp>
          <p:nvSpPr>
            <p:cNvPr id="165" name="Google Shape;165;p4">
              <a:extLst>
                <a:ext uri="{FF2B5EF4-FFF2-40B4-BE49-F238E27FC236}">
                  <a16:creationId xmlns:a16="http://schemas.microsoft.com/office/drawing/2014/main" id="{D0368085-C29E-9C71-ADB9-34478D49E99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AC1BF2D-3AED-8449-B9DA-8752F0CB46A4}"/>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AB31221-D184-03B4-597E-9BE826123BA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6814CAAF-6D50-B8E1-E734-2FE5897C1D3E}"/>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BFD67285-3079-4297-B801-BA97C9474622}"/>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6" name="Google Shape;114;p2">
            <a:extLst>
              <a:ext uri="{FF2B5EF4-FFF2-40B4-BE49-F238E27FC236}">
                <a16:creationId xmlns:a16="http://schemas.microsoft.com/office/drawing/2014/main" id="{4690C9C6-05E4-9C63-3496-D0097C96486D}"/>
              </a:ext>
            </a:extLst>
          </p:cNvPr>
          <p:cNvSpPr txBox="1"/>
          <p:nvPr/>
        </p:nvSpPr>
        <p:spPr>
          <a:xfrm>
            <a:off x="8930574" y="5869957"/>
            <a:ext cx="5699577" cy="83561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5430" b="1" i="0" u="none" strike="noStrike" cap="none" dirty="0">
                <a:solidFill>
                  <a:srgbClr val="E7B544"/>
                </a:solidFill>
                <a:latin typeface="Poppins Medium"/>
                <a:ea typeface="Poppins Medium"/>
                <a:cs typeface="Poppins Medium"/>
                <a:sym typeface="Poppins Medium"/>
              </a:rPr>
              <a:t>~ Dean Kamen</a:t>
            </a:r>
          </a:p>
        </p:txBody>
      </p:sp>
      <p:sp>
        <p:nvSpPr>
          <p:cNvPr id="2" name="TextBox 1">
            <a:extLst>
              <a:ext uri="{FF2B5EF4-FFF2-40B4-BE49-F238E27FC236}">
                <a16:creationId xmlns:a16="http://schemas.microsoft.com/office/drawing/2014/main" id="{E193CCC6-A8B0-4C9D-BC32-7554965C6068}"/>
              </a:ext>
            </a:extLst>
          </p:cNvPr>
          <p:cNvSpPr txBox="1"/>
          <p:nvPr/>
        </p:nvSpPr>
        <p:spPr>
          <a:xfrm>
            <a:off x="8790371" y="6726094"/>
            <a:ext cx="9497629" cy="1321259"/>
          </a:xfrm>
          <a:prstGeom prst="rect">
            <a:avLst/>
          </a:prstGeom>
          <a:noFill/>
        </p:spPr>
        <p:txBody>
          <a:bodyPr wrap="square" rtlCol="0">
            <a:spAutoFit/>
          </a:bodyPr>
          <a:lstStyle/>
          <a:p>
            <a:pPr>
              <a:lnSpc>
                <a:spcPct val="150000"/>
              </a:lnSpc>
            </a:pPr>
            <a:r>
              <a:rPr lang="en-US" sz="2800" dirty="0">
                <a:solidFill>
                  <a:srgbClr val="E7B544"/>
                </a:solidFill>
              </a:rPr>
              <a:t>💡 American engineer, inventor, and businessman</a:t>
            </a:r>
            <a:br>
              <a:rPr lang="en-US" sz="2800" dirty="0">
                <a:solidFill>
                  <a:srgbClr val="E7B544"/>
                </a:solidFill>
              </a:rPr>
            </a:br>
            <a:r>
              <a:rPr lang="en-US" sz="2800" dirty="0">
                <a:solidFill>
                  <a:srgbClr val="E7B544"/>
                </a:solidFill>
              </a:rPr>
              <a:t>💡 Inventor of the Segway and </a:t>
            </a:r>
            <a:r>
              <a:rPr lang="en-US" sz="2800" dirty="0" err="1">
                <a:solidFill>
                  <a:srgbClr val="E7B544"/>
                </a:solidFill>
              </a:rPr>
              <a:t>iBOT</a:t>
            </a:r>
            <a:endParaRPr lang="en-US" sz="2800" dirty="0">
              <a:solidFill>
                <a:srgbClr val="E7B544"/>
              </a:solidFill>
            </a:endParaRPr>
          </a:p>
        </p:txBody>
      </p:sp>
      <p:grpSp>
        <p:nvGrpSpPr>
          <p:cNvPr id="10" name="Group 9">
            <a:extLst>
              <a:ext uri="{FF2B5EF4-FFF2-40B4-BE49-F238E27FC236}">
                <a16:creationId xmlns:a16="http://schemas.microsoft.com/office/drawing/2014/main" id="{A9586666-0CE6-1F6C-0242-425D8DD86DC0}"/>
              </a:ext>
            </a:extLst>
          </p:cNvPr>
          <p:cNvGrpSpPr/>
          <p:nvPr/>
        </p:nvGrpSpPr>
        <p:grpSpPr>
          <a:xfrm>
            <a:off x="2715225" y="2149864"/>
            <a:ext cx="13560892" cy="3490187"/>
            <a:chOff x="1563884" y="1574571"/>
            <a:chExt cx="13855174" cy="3519810"/>
          </a:xfrm>
        </p:grpSpPr>
        <p:sp>
          <p:nvSpPr>
            <p:cNvPr id="174" name="Google Shape;174;p4">
              <a:extLst>
                <a:ext uri="{FF2B5EF4-FFF2-40B4-BE49-F238E27FC236}">
                  <a16:creationId xmlns:a16="http://schemas.microsoft.com/office/drawing/2014/main" id="{FB3F58A7-9F9F-2D9A-78CB-54EE828E939F}"/>
                </a:ext>
              </a:extLst>
            </p:cNvPr>
            <p:cNvSpPr txBox="1"/>
            <p:nvPr/>
          </p:nvSpPr>
          <p:spPr>
            <a:xfrm>
              <a:off x="2023509" y="1574571"/>
              <a:ext cx="13395549" cy="3519810"/>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5400" b="0" i="0" u="none" strike="noStrike" cap="none" dirty="0">
                  <a:solidFill>
                    <a:srgbClr val="F6F6F6"/>
                  </a:solidFill>
                  <a:latin typeface="Poppins"/>
                  <a:ea typeface="Poppins"/>
                  <a:cs typeface="Poppins"/>
                  <a:sym typeface="Poppins"/>
                </a:rPr>
                <a:t>Every once in a while, a new technology, an old problem, and a big idea turn into an innovation.</a:t>
              </a:r>
              <a:endParaRPr sz="5400" dirty="0"/>
            </a:p>
          </p:txBody>
        </p:sp>
        <p:sp>
          <p:nvSpPr>
            <p:cNvPr id="7" name="Rectangle 6">
              <a:extLst>
                <a:ext uri="{FF2B5EF4-FFF2-40B4-BE49-F238E27FC236}">
                  <a16:creationId xmlns:a16="http://schemas.microsoft.com/office/drawing/2014/main" id="{44FFEAE7-5B65-144E-96FF-C7B8F1DFF05D}"/>
                </a:ext>
              </a:extLst>
            </p:cNvPr>
            <p:cNvSpPr/>
            <p:nvPr/>
          </p:nvSpPr>
          <p:spPr>
            <a:xfrm>
              <a:off x="1563884" y="1574571"/>
              <a:ext cx="218493" cy="3519810"/>
            </a:xfrm>
            <a:prstGeom prst="rect">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174;p4">
            <a:extLst>
              <a:ext uri="{FF2B5EF4-FFF2-40B4-BE49-F238E27FC236}">
                <a16:creationId xmlns:a16="http://schemas.microsoft.com/office/drawing/2014/main" id="{DA8B892F-7E6C-2D51-3BFD-6A1870E9CC92}"/>
              </a:ext>
            </a:extLst>
          </p:cNvPr>
          <p:cNvSpPr txBox="1"/>
          <p:nvPr/>
        </p:nvSpPr>
        <p:spPr>
          <a:xfrm>
            <a:off x="767103" y="370508"/>
            <a:ext cx="1686494" cy="6355586"/>
          </a:xfrm>
          <a:prstGeom prst="rect">
            <a:avLst/>
          </a:prstGeom>
          <a:noFill/>
          <a:ln>
            <a:noFill/>
          </a:ln>
          <a:effectLst/>
        </p:spPr>
        <p:txBody>
          <a:bodyPr spcFirstLastPara="1" wrap="square" lIns="0" tIns="0" rIns="0" bIns="0" anchor="t" anchorCtr="0">
            <a:spAutoFit/>
          </a:bodyPr>
          <a:lstStyle/>
          <a:p>
            <a:pPr marL="0" marR="0" lvl="0" indent="0" rtl="0">
              <a:spcBef>
                <a:spcPts val="0"/>
              </a:spcBef>
              <a:spcAft>
                <a:spcPts val="0"/>
              </a:spcAft>
              <a:buNone/>
            </a:pPr>
            <a:r>
              <a:rPr lang="en-US" sz="41300" u="none" strike="noStrike" cap="none" dirty="0">
                <a:solidFill>
                  <a:srgbClr val="02FF07">
                    <a:alpha val="70005"/>
                  </a:srgbClr>
                </a:solidFill>
                <a:latin typeface="Abadi MT Condensed Light" panose="020B0306030101010103" pitchFamily="34" charset="77"/>
                <a:ea typeface="Poppins"/>
                <a:cs typeface="Poppins"/>
                <a:sym typeface="Poppins"/>
              </a:rPr>
              <a:t>“</a:t>
            </a:r>
            <a:endParaRPr sz="41300" dirty="0">
              <a:solidFill>
                <a:srgbClr val="02FF07">
                  <a:alpha val="70005"/>
                </a:srgbClr>
              </a:solidFill>
              <a:latin typeface="Abadi MT Condensed Light" panose="020B0306030101010103" pitchFamily="34" charset="77"/>
            </a:endParaRPr>
          </a:p>
        </p:txBody>
      </p:sp>
    </p:spTree>
    <p:extLst>
      <p:ext uri="{BB962C8B-B14F-4D97-AF65-F5344CB8AC3E}">
        <p14:creationId xmlns:p14="http://schemas.microsoft.com/office/powerpoint/2010/main" val="93530254"/>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30" name="Google Shape;130;p3"/>
          <p:cNvGrpSpPr/>
          <p:nvPr/>
        </p:nvGrpSpPr>
        <p:grpSpPr>
          <a:xfrm>
            <a:off x="0" y="9351219"/>
            <a:ext cx="18288000" cy="935781"/>
            <a:chOff x="0" y="-57150"/>
            <a:chExt cx="4816593" cy="246461"/>
          </a:xfrm>
        </p:grpSpPr>
        <p:sp>
          <p:nvSpPr>
            <p:cNvPr id="131" name="Google Shape;131;p3"/>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32" name="Google Shape;132;p3"/>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3"/>
          <p:cNvGrpSpPr/>
          <p:nvPr/>
        </p:nvGrpSpPr>
        <p:grpSpPr>
          <a:xfrm>
            <a:off x="-4961792" y="-4953220"/>
            <a:ext cx="32621445" cy="27143527"/>
            <a:chOff x="-1" y="0"/>
            <a:chExt cx="43495260" cy="36191370"/>
          </a:xfrm>
        </p:grpSpPr>
        <p:sp>
          <p:nvSpPr>
            <p:cNvPr id="134" name="Google Shape;134;p3"/>
            <p:cNvSpPr/>
            <p:nvPr/>
          </p:nvSpPr>
          <p:spPr>
            <a:xfrm rot="-9088373">
              <a:off x="3383969" y="14520658"/>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4">
                <a:alphaModFix amt="65999"/>
              </a:blip>
              <a:stretch>
                <a:fillRect/>
              </a:stretch>
            </a:blipFill>
            <a:ln>
              <a:noFill/>
            </a:ln>
          </p:spPr>
          <p:txBody>
            <a:bodyPr/>
            <a:lstStyle/>
            <a:p>
              <a:endParaRPr lang="en-US"/>
            </a:p>
          </p:txBody>
        </p:sp>
        <p:sp>
          <p:nvSpPr>
            <p:cNvPr id="135" name="Google Shape;135;p3"/>
            <p:cNvSpPr/>
            <p:nvPr/>
          </p:nvSpPr>
          <p:spPr>
            <a:xfrm rot="-9088373">
              <a:off x="22607213" y="3049353"/>
              <a:ext cx="17504077" cy="18621359"/>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a:p>
          </p:txBody>
        </p:sp>
      </p:grpSp>
      <p:sp>
        <p:nvSpPr>
          <p:cNvPr id="136" name="Google Shape;136;p3"/>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5">
              <a:alphaModFix/>
            </a:blip>
            <a:stretch>
              <a:fillRect/>
            </a:stretch>
          </a:blipFill>
          <a:ln>
            <a:noFill/>
          </a:ln>
        </p:spPr>
        <p:txBody>
          <a:bodyPr/>
          <a:lstStyle/>
          <a:p>
            <a:endParaRPr lang="en-US"/>
          </a:p>
        </p:txBody>
      </p:sp>
      <p:sp>
        <p:nvSpPr>
          <p:cNvPr id="137" name="Google Shape;137;p3"/>
          <p:cNvSpPr/>
          <p:nvPr/>
        </p:nvSpPr>
        <p:spPr>
          <a:xfrm>
            <a:off x="717684" y="1346211"/>
            <a:ext cx="4880013" cy="488001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508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3"/>
          <p:cNvSpPr/>
          <p:nvPr/>
        </p:nvSpPr>
        <p:spPr>
          <a:xfrm>
            <a:off x="16812912" y="8909560"/>
            <a:ext cx="446388" cy="348740"/>
          </a:xfrm>
          <a:custGeom>
            <a:avLst/>
            <a:gdLst/>
            <a:ahLst/>
            <a:cxnLst/>
            <a:rect l="l" t="t" r="r" b="b"/>
            <a:pathLst>
              <a:path w="446388" h="348740" extrusionOk="0">
                <a:moveTo>
                  <a:pt x="0" y="0"/>
                </a:moveTo>
                <a:lnTo>
                  <a:pt x="446388" y="0"/>
                </a:lnTo>
                <a:lnTo>
                  <a:pt x="446388" y="348740"/>
                </a:lnTo>
                <a:lnTo>
                  <a:pt x="0" y="348740"/>
                </a:lnTo>
                <a:lnTo>
                  <a:pt x="0" y="0"/>
                </a:lnTo>
                <a:close/>
              </a:path>
            </a:pathLst>
          </a:custGeom>
          <a:blipFill rotWithShape="1">
            <a:blip r:embed="rId7">
              <a:alphaModFix/>
            </a:blip>
            <a:stretch>
              <a:fillRect/>
            </a:stretch>
          </a:blipFill>
          <a:ln>
            <a:noFill/>
          </a:ln>
        </p:spPr>
        <p:txBody>
          <a:bodyPr/>
          <a:lstStyle/>
          <a:p>
            <a:endParaRPr lang="en-US"/>
          </a:p>
        </p:txBody>
      </p:sp>
      <p:grpSp>
        <p:nvGrpSpPr>
          <p:cNvPr id="143" name="Google Shape;143;p3"/>
          <p:cNvGrpSpPr/>
          <p:nvPr/>
        </p:nvGrpSpPr>
        <p:grpSpPr>
          <a:xfrm>
            <a:off x="6173452" y="1668456"/>
            <a:ext cx="5619864" cy="716318"/>
            <a:chOff x="0" y="-57150"/>
            <a:chExt cx="1480129" cy="188660"/>
          </a:xfrm>
        </p:grpSpPr>
        <p:sp>
          <p:nvSpPr>
            <p:cNvPr id="144" name="Google Shape;144;p3"/>
            <p:cNvSpPr/>
            <p:nvPr/>
          </p:nvSpPr>
          <p:spPr>
            <a:xfrm>
              <a:off x="0" y="0"/>
              <a:ext cx="1480129" cy="131510"/>
            </a:xfrm>
            <a:custGeom>
              <a:avLst/>
              <a:gdLst/>
              <a:ahLst/>
              <a:cxnLst/>
              <a:rect l="l" t="t" r="r" b="b"/>
              <a:pathLst>
                <a:path w="1480129" h="131510" extrusionOk="0">
                  <a:moveTo>
                    <a:pt x="35818" y="0"/>
                  </a:moveTo>
                  <a:lnTo>
                    <a:pt x="1444311" y="0"/>
                  </a:lnTo>
                  <a:cubicBezTo>
                    <a:pt x="1464093" y="0"/>
                    <a:pt x="1480129" y="16036"/>
                    <a:pt x="1480129" y="35818"/>
                  </a:cubicBezTo>
                  <a:lnTo>
                    <a:pt x="1480129" y="95692"/>
                  </a:lnTo>
                  <a:cubicBezTo>
                    <a:pt x="1480129" y="105192"/>
                    <a:pt x="1476355" y="114302"/>
                    <a:pt x="1469638" y="121019"/>
                  </a:cubicBezTo>
                  <a:cubicBezTo>
                    <a:pt x="1462921" y="127736"/>
                    <a:pt x="1453811" y="131510"/>
                    <a:pt x="1444311" y="131510"/>
                  </a:cubicBezTo>
                  <a:lnTo>
                    <a:pt x="35818" y="131510"/>
                  </a:lnTo>
                  <a:cubicBezTo>
                    <a:pt x="26318" y="131510"/>
                    <a:pt x="17208" y="127736"/>
                    <a:pt x="10491" y="121019"/>
                  </a:cubicBezTo>
                  <a:cubicBezTo>
                    <a:pt x="3774" y="114302"/>
                    <a:pt x="0" y="105192"/>
                    <a:pt x="0" y="95692"/>
                  </a:cubicBezTo>
                  <a:lnTo>
                    <a:pt x="0" y="35818"/>
                  </a:lnTo>
                  <a:cubicBezTo>
                    <a:pt x="0" y="26318"/>
                    <a:pt x="3774" y="17208"/>
                    <a:pt x="10491" y="10491"/>
                  </a:cubicBezTo>
                  <a:cubicBezTo>
                    <a:pt x="17208" y="3774"/>
                    <a:pt x="26318" y="0"/>
                    <a:pt x="35818"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57150"/>
              <a:ext cx="1480129" cy="1886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3"/>
          <p:cNvSpPr txBox="1"/>
          <p:nvPr/>
        </p:nvSpPr>
        <p:spPr>
          <a:xfrm>
            <a:off x="6173459" y="2624289"/>
            <a:ext cx="106365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Michael Rigsby</a:t>
            </a:r>
            <a:endParaRPr dirty="0"/>
          </a:p>
        </p:txBody>
      </p:sp>
      <p:sp>
        <p:nvSpPr>
          <p:cNvPr id="147" name="Google Shape;147;p3"/>
          <p:cNvSpPr txBox="1"/>
          <p:nvPr/>
        </p:nvSpPr>
        <p:spPr>
          <a:xfrm>
            <a:off x="6060382" y="5099852"/>
            <a:ext cx="10862654" cy="2068259"/>
          </a:xfrm>
          <a:prstGeom prst="rect">
            <a:avLst/>
          </a:prstGeom>
          <a:noFill/>
          <a:ln>
            <a:noFill/>
          </a:ln>
        </p:spPr>
        <p:txBody>
          <a:bodyPr spcFirstLastPara="1" wrap="square" lIns="0" tIns="0" rIns="0" bIns="0" anchor="t" anchorCtr="0">
            <a:spAutoFit/>
          </a:bodyPr>
          <a:lstStyle/>
          <a:p>
            <a:pPr marL="431806" marR="0" lvl="1" indent="-215903" algn="l" rtl="0">
              <a:lnSpc>
                <a:spcPct val="140000"/>
              </a:lnSpc>
              <a:spcBef>
                <a:spcPts val="0"/>
              </a:spcBef>
              <a:spcAft>
                <a:spcPts val="0"/>
              </a:spcAft>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Live in Severn Maryland with my wife, many dogs and one cat</a:t>
            </a:r>
            <a:endParaRPr sz="1600" dirty="0"/>
          </a:p>
          <a:p>
            <a:pPr marL="431806" marR="0" lvl="1" indent="-215903" algn="l" rtl="0">
              <a:lnSpc>
                <a:spcPct val="140000"/>
              </a:lnSpc>
              <a:spcBef>
                <a:spcPts val="0"/>
              </a:spcBef>
              <a:spcAft>
                <a:spcPts val="0"/>
              </a:spcAft>
              <a:buClr>
                <a:srgbClr val="F6F6F6"/>
              </a:buClr>
              <a:buSzPts val="2000"/>
              <a:buFont typeface="Arial"/>
              <a:buChar char="•"/>
            </a:pPr>
            <a:r>
              <a:rPr lang="en-US" sz="2400" dirty="0">
                <a:solidFill>
                  <a:srgbClr val="F6F6F6"/>
                </a:solidFill>
                <a:latin typeface="Poppins"/>
                <a:cs typeface="Poppins"/>
                <a:sym typeface="Poppins"/>
              </a:rPr>
              <a:t>Multiple contributions to CBWIRE including Checksum and</a:t>
            </a:r>
            <a:br>
              <a:rPr lang="en-US" sz="2400" dirty="0">
                <a:solidFill>
                  <a:srgbClr val="F6F6F6"/>
                </a:solidFill>
                <a:latin typeface="Poppins"/>
                <a:cs typeface="Poppins"/>
                <a:sym typeface="Poppins"/>
              </a:rPr>
            </a:br>
            <a:r>
              <a:rPr lang="en-US" sz="2400" dirty="0">
                <a:solidFill>
                  <a:srgbClr val="F6F6F6"/>
                </a:solidFill>
                <a:latin typeface="Poppins"/>
                <a:cs typeface="Poppins"/>
                <a:sym typeface="Poppins"/>
              </a:rPr>
              <a:t>Locked data properties</a:t>
            </a:r>
          </a:p>
          <a:p>
            <a:pPr marL="431806" lvl="1" indent="-215903">
              <a:lnSpc>
                <a:spcPct val="140000"/>
              </a:lnSpc>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Developing ColdFusion Apps since version 4.0  (since last century ;-)</a:t>
            </a:r>
          </a:p>
        </p:txBody>
      </p:sp>
      <p:sp>
        <p:nvSpPr>
          <p:cNvPr id="148" name="Google Shape;148;p3"/>
          <p:cNvSpPr txBox="1"/>
          <p:nvPr/>
        </p:nvSpPr>
        <p:spPr>
          <a:xfrm>
            <a:off x="6437246" y="1873048"/>
            <a:ext cx="4990200" cy="47378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dirty="0">
                <a:latin typeface="Poppins"/>
                <a:cs typeface="Poppins"/>
                <a:sym typeface="Poppins"/>
              </a:rPr>
              <a:t>Senior ColdFusion Developer</a:t>
            </a:r>
            <a:endParaRPr dirty="0"/>
          </a:p>
        </p:txBody>
      </p:sp>
      <p:grpSp>
        <p:nvGrpSpPr>
          <p:cNvPr id="3" name="Group 2">
            <a:extLst>
              <a:ext uri="{FF2B5EF4-FFF2-40B4-BE49-F238E27FC236}">
                <a16:creationId xmlns:a16="http://schemas.microsoft.com/office/drawing/2014/main" id="{11022F4D-D66E-9AB6-3FBB-A40EE52DD0E7}"/>
              </a:ext>
            </a:extLst>
          </p:cNvPr>
          <p:cNvGrpSpPr/>
          <p:nvPr/>
        </p:nvGrpSpPr>
        <p:grpSpPr>
          <a:xfrm>
            <a:off x="9116785" y="4381817"/>
            <a:ext cx="1894549" cy="446892"/>
            <a:chOff x="6173452" y="3940129"/>
            <a:chExt cx="1894549" cy="406265"/>
          </a:xfrm>
        </p:grpSpPr>
        <p:sp>
          <p:nvSpPr>
            <p:cNvPr id="140" name="Google Shape;140;p3"/>
            <p:cNvSpPr/>
            <p:nvPr/>
          </p:nvSpPr>
          <p:spPr>
            <a:xfrm>
              <a:off x="6173452" y="3980326"/>
              <a:ext cx="336801" cy="336801"/>
            </a:xfrm>
            <a:custGeom>
              <a:avLst/>
              <a:gdLst/>
              <a:ahLst/>
              <a:cxnLst/>
              <a:rect l="l" t="t" r="r" b="b"/>
              <a:pathLst>
                <a:path w="336801" h="336801" extrusionOk="0">
                  <a:moveTo>
                    <a:pt x="0" y="0"/>
                  </a:moveTo>
                  <a:lnTo>
                    <a:pt x="336801" y="0"/>
                  </a:lnTo>
                  <a:lnTo>
                    <a:pt x="336801" y="336801"/>
                  </a:lnTo>
                  <a:lnTo>
                    <a:pt x="0" y="336801"/>
                  </a:lnTo>
                  <a:lnTo>
                    <a:pt x="0" y="0"/>
                  </a:lnTo>
                  <a:close/>
                </a:path>
              </a:pathLst>
            </a:custGeom>
            <a:blipFill rotWithShape="1">
              <a:blip r:embed="rId8">
                <a:alphaModFix/>
              </a:blip>
              <a:stretch>
                <a:fillRect/>
              </a:stretch>
            </a:blipFill>
            <a:ln>
              <a:noFill/>
            </a:ln>
          </p:spPr>
          <p:txBody>
            <a:bodyPr/>
            <a:lstStyle/>
            <a:p>
              <a:endParaRPr lang="en-US" sz="1600"/>
            </a:p>
          </p:txBody>
        </p:sp>
        <p:sp>
          <p:nvSpPr>
            <p:cNvPr id="149" name="Google Shape;149;p3"/>
            <p:cNvSpPr txBox="1"/>
            <p:nvPr/>
          </p:nvSpPr>
          <p:spPr>
            <a:xfrm>
              <a:off x="6575492" y="3940129"/>
              <a:ext cx="1492509"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@mike-</a:t>
              </a:r>
              <a:r>
                <a:rPr lang="en-US" sz="1600" b="0" i="0" u="none" strike="noStrike" cap="none" dirty="0" err="1">
                  <a:solidFill>
                    <a:srgbClr val="F6F6F6"/>
                  </a:solidFill>
                  <a:latin typeface="Poppins"/>
                  <a:ea typeface="Poppins"/>
                  <a:cs typeface="Poppins"/>
                  <a:sym typeface="Poppins"/>
                </a:rPr>
                <a:t>rigsby</a:t>
              </a:r>
              <a:endParaRPr sz="1600" dirty="0"/>
            </a:p>
          </p:txBody>
        </p:sp>
      </p:grpSp>
      <p:grpSp>
        <p:nvGrpSpPr>
          <p:cNvPr id="2" name="Group 1">
            <a:extLst>
              <a:ext uri="{FF2B5EF4-FFF2-40B4-BE49-F238E27FC236}">
                <a16:creationId xmlns:a16="http://schemas.microsoft.com/office/drawing/2014/main" id="{3DD868B2-E938-7531-D929-E7FD7A394AA7}"/>
              </a:ext>
            </a:extLst>
          </p:cNvPr>
          <p:cNvGrpSpPr/>
          <p:nvPr/>
        </p:nvGrpSpPr>
        <p:grpSpPr>
          <a:xfrm>
            <a:off x="6230869" y="4381817"/>
            <a:ext cx="2700191" cy="446892"/>
            <a:chOff x="8210804" y="3940129"/>
            <a:chExt cx="2700191" cy="406265"/>
          </a:xfrm>
        </p:grpSpPr>
        <p:sp>
          <p:nvSpPr>
            <p:cNvPr id="141" name="Google Shape;141;p3"/>
            <p:cNvSpPr/>
            <p:nvPr/>
          </p:nvSpPr>
          <p:spPr>
            <a:xfrm>
              <a:off x="8210804" y="4046849"/>
              <a:ext cx="316569" cy="203755"/>
            </a:xfrm>
            <a:custGeom>
              <a:avLst/>
              <a:gdLst/>
              <a:ahLst/>
              <a:cxnLst/>
              <a:rect l="l" t="t" r="r" b="b"/>
              <a:pathLst>
                <a:path w="316569" h="203755" extrusionOk="0">
                  <a:moveTo>
                    <a:pt x="0" y="0"/>
                  </a:moveTo>
                  <a:lnTo>
                    <a:pt x="316569" y="0"/>
                  </a:lnTo>
                  <a:lnTo>
                    <a:pt x="316569" y="203755"/>
                  </a:lnTo>
                  <a:lnTo>
                    <a:pt x="0" y="203755"/>
                  </a:lnTo>
                  <a:lnTo>
                    <a:pt x="0" y="0"/>
                  </a:lnTo>
                  <a:close/>
                </a:path>
              </a:pathLst>
            </a:custGeom>
            <a:blipFill rotWithShape="1">
              <a:blip r:embed="rId9">
                <a:alphaModFix/>
              </a:blip>
              <a:stretch>
                <a:fillRect/>
              </a:stretch>
            </a:blipFill>
            <a:ln>
              <a:noFill/>
            </a:ln>
          </p:spPr>
          <p:txBody>
            <a:bodyPr/>
            <a:lstStyle/>
            <a:p>
              <a:endParaRPr lang="en-US" sz="1600"/>
            </a:p>
          </p:txBody>
        </p:sp>
        <p:sp>
          <p:nvSpPr>
            <p:cNvPr id="150" name="Google Shape;150;p3"/>
            <p:cNvSpPr txBox="1"/>
            <p:nvPr/>
          </p:nvSpPr>
          <p:spPr>
            <a:xfrm>
              <a:off x="8594048" y="3940129"/>
              <a:ext cx="2316947"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err="1">
                  <a:solidFill>
                    <a:srgbClr val="F6F6F6"/>
                  </a:solidFill>
                  <a:latin typeface="Poppins"/>
                  <a:ea typeface="Poppins"/>
                  <a:cs typeface="Poppins"/>
                  <a:sym typeface="Poppins"/>
                </a:rPr>
                <a:t>mrigsby@oistech.com</a:t>
              </a:r>
              <a:endParaRPr sz="1600" dirty="0"/>
            </a:p>
          </p:txBody>
        </p:sp>
      </p:grpSp>
      <p:grpSp>
        <p:nvGrpSpPr>
          <p:cNvPr id="4" name="Group 3">
            <a:extLst>
              <a:ext uri="{FF2B5EF4-FFF2-40B4-BE49-F238E27FC236}">
                <a16:creationId xmlns:a16="http://schemas.microsoft.com/office/drawing/2014/main" id="{61993EA2-0DCB-F1EB-6785-CC87DAED89DA}"/>
              </a:ext>
            </a:extLst>
          </p:cNvPr>
          <p:cNvGrpSpPr/>
          <p:nvPr/>
        </p:nvGrpSpPr>
        <p:grpSpPr>
          <a:xfrm>
            <a:off x="11087121" y="4381817"/>
            <a:ext cx="1526240" cy="446892"/>
            <a:chOff x="11053798" y="3940129"/>
            <a:chExt cx="1526240" cy="406265"/>
          </a:xfrm>
        </p:grpSpPr>
        <p:sp>
          <p:nvSpPr>
            <p:cNvPr id="139" name="Google Shape;139;p3"/>
            <p:cNvSpPr/>
            <p:nvPr/>
          </p:nvSpPr>
          <p:spPr>
            <a:xfrm>
              <a:off x="11053798" y="4004379"/>
              <a:ext cx="295133" cy="288694"/>
            </a:xfrm>
            <a:custGeom>
              <a:avLst/>
              <a:gdLst/>
              <a:ahLst/>
              <a:cxnLst/>
              <a:rect l="l" t="t" r="r" b="b"/>
              <a:pathLst>
                <a:path w="295133" h="288694" extrusionOk="0">
                  <a:moveTo>
                    <a:pt x="0" y="0"/>
                  </a:moveTo>
                  <a:lnTo>
                    <a:pt x="295133" y="0"/>
                  </a:lnTo>
                  <a:lnTo>
                    <a:pt x="295133" y="288694"/>
                  </a:lnTo>
                  <a:lnTo>
                    <a:pt x="0" y="288694"/>
                  </a:lnTo>
                  <a:lnTo>
                    <a:pt x="0" y="0"/>
                  </a:lnTo>
                  <a:close/>
                </a:path>
              </a:pathLst>
            </a:custGeom>
            <a:blipFill rotWithShape="1">
              <a:blip r:embed="rId10">
                <a:alphaModFix/>
              </a:blip>
              <a:stretch>
                <a:fillRect/>
              </a:stretch>
            </a:blipFill>
            <a:ln>
              <a:noFill/>
            </a:ln>
          </p:spPr>
          <p:txBody>
            <a:bodyPr/>
            <a:lstStyle/>
            <a:p>
              <a:endParaRPr lang="en-US" sz="1600"/>
            </a:p>
          </p:txBody>
        </p:sp>
        <p:sp>
          <p:nvSpPr>
            <p:cNvPr id="151" name="Google Shape;151;p3"/>
            <p:cNvSpPr txBox="1"/>
            <p:nvPr/>
          </p:nvSpPr>
          <p:spPr>
            <a:xfrm>
              <a:off x="11415606" y="3940129"/>
              <a:ext cx="1164432"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a:t>
              </a:r>
              <a:r>
                <a:rPr lang="en-US" sz="1600" b="0" i="0" u="none" strike="noStrike" cap="none" dirty="0" err="1">
                  <a:solidFill>
                    <a:srgbClr val="F6F6F6"/>
                  </a:solidFill>
                  <a:latin typeface="Poppins"/>
                  <a:ea typeface="Poppins"/>
                  <a:cs typeface="Poppins"/>
                  <a:sym typeface="Poppins"/>
                </a:rPr>
                <a:t>mrigsby</a:t>
              </a:r>
              <a:endParaRPr sz="1600" dirty="0"/>
            </a:p>
          </p:txBody>
        </p:sp>
      </p:grpSp>
      <p:grpSp>
        <p:nvGrpSpPr>
          <p:cNvPr id="5" name="Group 4">
            <a:extLst>
              <a:ext uri="{FF2B5EF4-FFF2-40B4-BE49-F238E27FC236}">
                <a16:creationId xmlns:a16="http://schemas.microsoft.com/office/drawing/2014/main" id="{C87DBCB1-BD32-D9EF-7AC4-972346F0BFF3}"/>
              </a:ext>
            </a:extLst>
          </p:cNvPr>
          <p:cNvGrpSpPr/>
          <p:nvPr/>
        </p:nvGrpSpPr>
        <p:grpSpPr>
          <a:xfrm>
            <a:off x="12764935" y="4381817"/>
            <a:ext cx="2471748" cy="446892"/>
            <a:chOff x="12731612" y="3940129"/>
            <a:chExt cx="2471748" cy="406265"/>
          </a:xfrm>
        </p:grpSpPr>
        <p:sp>
          <p:nvSpPr>
            <p:cNvPr id="142" name="Google Shape;142;p3"/>
            <p:cNvSpPr/>
            <p:nvPr/>
          </p:nvSpPr>
          <p:spPr>
            <a:xfrm>
              <a:off x="12731612" y="4005394"/>
              <a:ext cx="135449" cy="286665"/>
            </a:xfrm>
            <a:custGeom>
              <a:avLst/>
              <a:gdLst/>
              <a:ahLst/>
              <a:cxnLst/>
              <a:rect l="l" t="t" r="r" b="b"/>
              <a:pathLst>
                <a:path w="135449" h="286665" extrusionOk="0">
                  <a:moveTo>
                    <a:pt x="0" y="0"/>
                  </a:moveTo>
                  <a:lnTo>
                    <a:pt x="135449" y="0"/>
                  </a:lnTo>
                  <a:lnTo>
                    <a:pt x="135449" y="286665"/>
                  </a:lnTo>
                  <a:lnTo>
                    <a:pt x="0" y="286665"/>
                  </a:lnTo>
                  <a:lnTo>
                    <a:pt x="0" y="0"/>
                  </a:lnTo>
                  <a:close/>
                </a:path>
              </a:pathLst>
            </a:custGeom>
            <a:blipFill rotWithShape="1">
              <a:blip r:embed="rId11">
                <a:alphaModFix/>
              </a:blip>
              <a:stretch>
                <a:fillRect/>
              </a:stretch>
            </a:blipFill>
            <a:ln>
              <a:noFill/>
            </a:ln>
          </p:spPr>
          <p:txBody>
            <a:bodyPr/>
            <a:lstStyle/>
            <a:p>
              <a:endParaRPr lang="en-US" sz="1600"/>
            </a:p>
          </p:txBody>
        </p:sp>
        <p:sp>
          <p:nvSpPr>
            <p:cNvPr id="152" name="Google Shape;152;p3"/>
            <p:cNvSpPr txBox="1"/>
            <p:nvPr/>
          </p:nvSpPr>
          <p:spPr>
            <a:xfrm>
              <a:off x="12933736" y="3940129"/>
              <a:ext cx="2269624"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@michael.rigsby.9</a:t>
              </a:r>
              <a:endParaRPr sz="1600" dirty="0"/>
            </a:p>
          </p:txBody>
        </p:sp>
      </p:grpSp>
      <p:sp>
        <p:nvSpPr>
          <p:cNvPr id="153" name="Google Shape;153;p3"/>
          <p:cNvSpPr/>
          <p:nvPr/>
        </p:nvSpPr>
        <p:spPr>
          <a:xfrm>
            <a:off x="12010184" y="9568210"/>
            <a:ext cx="1310722" cy="636166"/>
          </a:xfrm>
          <a:custGeom>
            <a:avLst/>
            <a:gdLst/>
            <a:ahLst/>
            <a:cxnLst/>
            <a:rect l="l" t="t" r="r" b="b"/>
            <a:pathLst>
              <a:path w="1310722" h="636166" extrusionOk="0">
                <a:moveTo>
                  <a:pt x="0" y="0"/>
                </a:moveTo>
                <a:lnTo>
                  <a:pt x="1310723" y="0"/>
                </a:lnTo>
                <a:lnTo>
                  <a:pt x="1310723" y="636167"/>
                </a:lnTo>
                <a:lnTo>
                  <a:pt x="0" y="636167"/>
                </a:lnTo>
                <a:lnTo>
                  <a:pt x="0" y="0"/>
                </a:lnTo>
                <a:close/>
              </a:path>
            </a:pathLst>
          </a:custGeom>
          <a:blipFill rotWithShape="1">
            <a:blip r:embed="rId12">
              <a:alphaModFix/>
            </a:blip>
            <a:stretch>
              <a:fillRect/>
            </a:stretch>
          </a:blipFill>
          <a:ln>
            <a:noFill/>
          </a:ln>
        </p:spPr>
        <p:txBody>
          <a:bodyPr/>
          <a:lstStyle/>
          <a:p>
            <a:endParaRPr lang="en-US"/>
          </a:p>
        </p:txBody>
      </p:sp>
      <p:sp>
        <p:nvSpPr>
          <p:cNvPr id="154" name="Google Shape;154;p3"/>
          <p:cNvSpPr/>
          <p:nvPr/>
        </p:nvSpPr>
        <p:spPr>
          <a:xfrm>
            <a:off x="13749532" y="9708181"/>
            <a:ext cx="1344971" cy="409377"/>
          </a:xfrm>
          <a:custGeom>
            <a:avLst/>
            <a:gdLst/>
            <a:ahLst/>
            <a:cxnLst/>
            <a:rect l="l" t="t" r="r" b="b"/>
            <a:pathLst>
              <a:path w="1344971" h="409377" extrusionOk="0">
                <a:moveTo>
                  <a:pt x="0" y="0"/>
                </a:moveTo>
                <a:lnTo>
                  <a:pt x="1344971" y="0"/>
                </a:lnTo>
                <a:lnTo>
                  <a:pt x="1344971" y="409377"/>
                </a:lnTo>
                <a:lnTo>
                  <a:pt x="0" y="409377"/>
                </a:lnTo>
                <a:lnTo>
                  <a:pt x="0" y="0"/>
                </a:lnTo>
                <a:close/>
              </a:path>
            </a:pathLst>
          </a:custGeom>
          <a:blipFill rotWithShape="1">
            <a:blip r:embed="rId13">
              <a:alphaModFix/>
            </a:blip>
            <a:stretch>
              <a:fillRect b="-64268"/>
            </a:stretch>
          </a:blipFill>
          <a:ln>
            <a:noFill/>
          </a:ln>
        </p:spPr>
        <p:txBody>
          <a:bodyPr/>
          <a:lstStyle/>
          <a:p>
            <a:endParaRPr lang="en-US"/>
          </a:p>
        </p:txBody>
      </p:sp>
      <p:sp>
        <p:nvSpPr>
          <p:cNvPr id="155" name="Google Shape;155;p3"/>
          <p:cNvSpPr/>
          <p:nvPr/>
        </p:nvSpPr>
        <p:spPr>
          <a:xfrm>
            <a:off x="7625985" y="9648603"/>
            <a:ext cx="1716939" cy="558005"/>
          </a:xfrm>
          <a:custGeom>
            <a:avLst/>
            <a:gdLst/>
            <a:ahLst/>
            <a:cxnLst/>
            <a:rect l="l" t="t" r="r" b="b"/>
            <a:pathLst>
              <a:path w="1716939" h="558005" extrusionOk="0">
                <a:moveTo>
                  <a:pt x="0" y="0"/>
                </a:moveTo>
                <a:lnTo>
                  <a:pt x="1716939" y="0"/>
                </a:lnTo>
                <a:lnTo>
                  <a:pt x="1716939" y="558005"/>
                </a:lnTo>
                <a:lnTo>
                  <a:pt x="0" y="558005"/>
                </a:lnTo>
                <a:lnTo>
                  <a:pt x="0" y="0"/>
                </a:lnTo>
                <a:close/>
              </a:path>
            </a:pathLst>
          </a:custGeom>
          <a:blipFill rotWithShape="1">
            <a:blip r:embed="rId14">
              <a:alphaModFix/>
            </a:blip>
            <a:stretch>
              <a:fillRect/>
            </a:stretch>
          </a:blipFill>
          <a:ln>
            <a:noFill/>
          </a:ln>
        </p:spPr>
        <p:txBody>
          <a:bodyPr/>
          <a:lstStyle/>
          <a:p>
            <a:endParaRPr lang="en-US"/>
          </a:p>
        </p:txBody>
      </p:sp>
      <p:sp>
        <p:nvSpPr>
          <p:cNvPr id="156" name="Google Shape;156;p3"/>
          <p:cNvSpPr/>
          <p:nvPr/>
        </p:nvSpPr>
        <p:spPr>
          <a:xfrm>
            <a:off x="9771549" y="9663605"/>
            <a:ext cx="1810011" cy="543003"/>
          </a:xfrm>
          <a:custGeom>
            <a:avLst/>
            <a:gdLst/>
            <a:ahLst/>
            <a:cxnLst/>
            <a:rect l="l" t="t" r="r" b="b"/>
            <a:pathLst>
              <a:path w="1810011" h="543003" extrusionOk="0">
                <a:moveTo>
                  <a:pt x="0" y="0"/>
                </a:moveTo>
                <a:lnTo>
                  <a:pt x="1810010" y="0"/>
                </a:lnTo>
                <a:lnTo>
                  <a:pt x="1810010" y="543003"/>
                </a:lnTo>
                <a:lnTo>
                  <a:pt x="0" y="543003"/>
                </a:lnTo>
                <a:lnTo>
                  <a:pt x="0" y="0"/>
                </a:lnTo>
                <a:close/>
              </a:path>
            </a:pathLst>
          </a:custGeom>
          <a:blipFill rotWithShape="1">
            <a:blip r:embed="rId15">
              <a:alphaModFix/>
            </a:blip>
            <a:stretch>
              <a:fillRect/>
            </a:stretch>
          </a:blipFill>
          <a:ln>
            <a:noFill/>
          </a:ln>
        </p:spPr>
        <p:txBody>
          <a:bodyPr/>
          <a:lstStyle/>
          <a:p>
            <a:endParaRPr lang="en-US"/>
          </a:p>
        </p:txBody>
      </p:sp>
      <p:sp>
        <p:nvSpPr>
          <p:cNvPr id="157" name="Google Shape;157;p3"/>
          <p:cNvSpPr/>
          <p:nvPr/>
        </p:nvSpPr>
        <p:spPr>
          <a:xfrm>
            <a:off x="5368187" y="9794612"/>
            <a:ext cx="1829174" cy="265987"/>
          </a:xfrm>
          <a:custGeom>
            <a:avLst/>
            <a:gdLst/>
            <a:ahLst/>
            <a:cxnLst/>
            <a:rect l="l" t="t" r="r" b="b"/>
            <a:pathLst>
              <a:path w="1829174" h="265987" extrusionOk="0">
                <a:moveTo>
                  <a:pt x="0" y="0"/>
                </a:moveTo>
                <a:lnTo>
                  <a:pt x="1829173" y="0"/>
                </a:lnTo>
                <a:lnTo>
                  <a:pt x="1829173" y="265987"/>
                </a:lnTo>
                <a:lnTo>
                  <a:pt x="0" y="265987"/>
                </a:lnTo>
                <a:lnTo>
                  <a:pt x="0" y="0"/>
                </a:lnTo>
                <a:close/>
              </a:path>
            </a:pathLst>
          </a:custGeom>
          <a:blipFill rotWithShape="1">
            <a:blip r:embed="rId16">
              <a:alphaModFix/>
            </a:blip>
            <a:stretch>
              <a:fillRect/>
            </a:stretch>
          </a:blipFill>
          <a:ln>
            <a:noFill/>
          </a:ln>
        </p:spPr>
        <p:txBody>
          <a:bodyPr/>
          <a:lstStyle/>
          <a:p>
            <a:endParaRPr lang="en-US"/>
          </a:p>
        </p:txBody>
      </p:sp>
      <p:sp>
        <p:nvSpPr>
          <p:cNvPr id="158" name="Google Shape;158;p3"/>
          <p:cNvSpPr/>
          <p:nvPr/>
        </p:nvSpPr>
        <p:spPr>
          <a:xfrm>
            <a:off x="2826428" y="9708181"/>
            <a:ext cx="2114931" cy="438848"/>
          </a:xfrm>
          <a:custGeom>
            <a:avLst/>
            <a:gdLst/>
            <a:ahLst/>
            <a:cxnLst/>
            <a:rect l="l" t="t" r="r" b="b"/>
            <a:pathLst>
              <a:path w="2114931" h="438848" extrusionOk="0">
                <a:moveTo>
                  <a:pt x="0" y="0"/>
                </a:moveTo>
                <a:lnTo>
                  <a:pt x="2114931" y="0"/>
                </a:lnTo>
                <a:lnTo>
                  <a:pt x="2114931" y="438848"/>
                </a:lnTo>
                <a:lnTo>
                  <a:pt x="0" y="438848"/>
                </a:lnTo>
                <a:lnTo>
                  <a:pt x="0" y="0"/>
                </a:lnTo>
                <a:close/>
              </a:path>
            </a:pathLst>
          </a:custGeom>
          <a:blipFill rotWithShape="1">
            <a:blip r:embed="rId17">
              <a:alphaModFix/>
            </a:blip>
            <a:stretch>
              <a:fillRect/>
            </a:stretch>
          </a:blipFill>
          <a:ln>
            <a:noFill/>
          </a:ln>
        </p:spPr>
        <p:txBody>
          <a:bodyPr/>
          <a:lstStyle/>
          <a:p>
            <a:endParaRPr lang="en-US"/>
          </a:p>
        </p:txBody>
      </p:sp>
      <p:pic>
        <p:nvPicPr>
          <p:cNvPr id="1026" name="Picture 2">
            <a:extLst>
              <a:ext uri="{FF2B5EF4-FFF2-40B4-BE49-F238E27FC236}">
                <a16:creationId xmlns:a16="http://schemas.microsoft.com/office/drawing/2014/main" id="{1DB4B515-9310-D2A0-818E-34808768444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077" y="1326076"/>
            <a:ext cx="4846984" cy="6462645"/>
          </a:xfrm>
          <a:prstGeom prst="snip2DiagRect">
            <a:avLst>
              <a:gd name="adj1" fmla="val 4105"/>
              <a:gd name="adj2" fmla="val 16667"/>
            </a:avLst>
          </a:prstGeom>
          <a:solidFill>
            <a:srgbClr val="FFFFFF">
              <a:shade val="85000"/>
            </a:srgbClr>
          </a:solidFill>
          <a:ln w="88900" cap="sq">
            <a:solidFill>
              <a:srgbClr val="02FF0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146;p3">
            <a:extLst>
              <a:ext uri="{FF2B5EF4-FFF2-40B4-BE49-F238E27FC236}">
                <a16:creationId xmlns:a16="http://schemas.microsoft.com/office/drawing/2014/main" id="{D51C7759-DFD5-959C-AC7A-7DBA3F6878B9}"/>
              </a:ext>
            </a:extLst>
          </p:cNvPr>
          <p:cNvSpPr txBox="1"/>
          <p:nvPr/>
        </p:nvSpPr>
        <p:spPr>
          <a:xfrm>
            <a:off x="6209665" y="3774453"/>
            <a:ext cx="106365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02FF07"/>
                </a:solidFill>
                <a:latin typeface="Poppins SemiBold"/>
                <a:cs typeface="Poppins SemiBold"/>
                <a:sym typeface="Poppins SemiBold"/>
              </a:rPr>
              <a:t>Owner, OIS Technologies</a:t>
            </a:r>
            <a:endParaRPr sz="500" dirty="0">
              <a:solidFill>
                <a:srgbClr val="02FF0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000" fill="hold"/>
                                        <p:tgtEl>
                                          <p:spTgt spid="136"/>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1000"/>
                                        <p:tgtEl>
                                          <p:spTgt spid="15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54"/>
                                        </p:tgtEl>
                                        <p:attrNameLst>
                                          <p:attrName>style.visibility</p:attrName>
                                        </p:attrNameLst>
                                      </p:cBhvr>
                                      <p:to>
                                        <p:strVal val="visible"/>
                                      </p:to>
                                    </p:set>
                                    <p:anim calcmode="lin" valueType="num">
                                      <p:cBhvr additive="base">
                                        <p:cTn id="14" dur="1000"/>
                                        <p:tgtEl>
                                          <p:spTgt spid="15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1000"/>
                                        <p:tgtEl>
                                          <p:spTgt spid="15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56"/>
                                        </p:tgtEl>
                                        <p:attrNameLst>
                                          <p:attrName>style.visibility</p:attrName>
                                        </p:attrNameLst>
                                      </p:cBhvr>
                                      <p:to>
                                        <p:strVal val="visible"/>
                                      </p:to>
                                    </p:set>
                                    <p:anim calcmode="lin" valueType="num">
                                      <p:cBhvr additive="base">
                                        <p:cTn id="20" dur="1000"/>
                                        <p:tgtEl>
                                          <p:spTgt spid="156"/>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1000"/>
                                        <p:tgtEl>
                                          <p:spTgt spid="157"/>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 calcmode="lin" valueType="num">
                                      <p:cBhvr additive="base">
                                        <p:cTn id="26" dur="1000"/>
                                        <p:tgtEl>
                                          <p:spTgt spid="158"/>
                                        </p:tgtEl>
                                        <p:attrNameLst>
                                          <p:attrName>ppt_x</p:attrName>
                                        </p:attrNameLst>
                                      </p:cBhvr>
                                      <p:tavLst>
                                        <p:tav tm="0">
                                          <p:val>
                                            <p:strVal val="#ppt_x-1"/>
                                          </p:val>
                                        </p:tav>
                                        <p:tav tm="100000">
                                          <p:val>
                                            <p:strVal val="#ppt_x"/>
                                          </p:val>
                                        </p:tav>
                                      </p:tavLst>
                                    </p:anim>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p:cNvGrpSpPr/>
          <p:nvPr/>
        </p:nvGrpSpPr>
        <p:grpSpPr>
          <a:xfrm>
            <a:off x="0" y="9351219"/>
            <a:ext cx="18288000" cy="935781"/>
            <a:chOff x="0" y="-57150"/>
            <a:chExt cx="4816593" cy="246461"/>
          </a:xfrm>
        </p:grpSpPr>
        <p:sp>
          <p:nvSpPr>
            <p:cNvPr id="296" name="Google Shape;296;p9"/>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p:cNvGrpSpPr/>
          <p:nvPr/>
        </p:nvGrpSpPr>
        <p:grpSpPr>
          <a:xfrm>
            <a:off x="-4100533" y="-3428094"/>
            <a:ext cx="25382232" cy="19155126"/>
            <a:chOff x="3604354" y="2688523"/>
            <a:chExt cx="38078490" cy="25540168"/>
          </a:xfrm>
        </p:grpSpPr>
        <p:sp>
          <p:nvSpPr>
            <p:cNvPr id="299" name="Google Shape;299;p9"/>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Demo ColdBox App</a:t>
            </a:r>
            <a:endParaRPr dirty="0"/>
          </a:p>
        </p:txBody>
      </p:sp>
      <p:sp>
        <p:nvSpPr>
          <p:cNvPr id="315" name="Google Shape;315;p9"/>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p:cNvGrpSpPr/>
          <p:nvPr/>
        </p:nvGrpSpPr>
        <p:grpSpPr>
          <a:xfrm>
            <a:off x="1413215" y="9568210"/>
            <a:ext cx="12268075" cy="638398"/>
            <a:chOff x="0" y="0"/>
            <a:chExt cx="16357433" cy="851197"/>
          </a:xfrm>
        </p:grpSpPr>
        <p:sp>
          <p:nvSpPr>
            <p:cNvPr id="320" name="Google Shape;320;p9"/>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0EE31365-6EF8-EC6F-51E7-51D9316E17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p:cNvGrpSpPr/>
          <p:nvPr/>
        </p:nvGrpSpPr>
        <p:grpSpPr>
          <a:xfrm>
            <a:off x="0" y="14856281"/>
            <a:ext cx="18288000" cy="935781"/>
            <a:chOff x="0" y="-57150"/>
            <a:chExt cx="4816593" cy="246461"/>
          </a:xfrm>
        </p:grpSpPr>
        <p:sp>
          <p:nvSpPr>
            <p:cNvPr id="193" name="Google Shape;193;p5"/>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p:cNvGrpSpPr/>
          <p:nvPr/>
        </p:nvGrpSpPr>
        <p:grpSpPr>
          <a:xfrm>
            <a:off x="-1602025" y="-5796702"/>
            <a:ext cx="22373551" cy="22290174"/>
            <a:chOff x="2804490" y="2519802"/>
            <a:chExt cx="29831401" cy="29720232"/>
          </a:xfrm>
        </p:grpSpPr>
        <p:sp>
          <p:nvSpPr>
            <p:cNvPr id="196" name="Google Shape;196;p5"/>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p:cNvSpPr txBox="1"/>
          <p:nvPr/>
        </p:nvSpPr>
        <p:spPr>
          <a:xfrm>
            <a:off x="1028700" y="1535938"/>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E7B544"/>
                </a:solidFill>
                <a:latin typeface="Poppins"/>
                <a:ea typeface="Poppins"/>
                <a:cs typeface="Poppins"/>
                <a:sym typeface="Poppins"/>
              </a:rPr>
              <a:t>What is CBWIRE ?</a:t>
            </a:r>
            <a:endParaRPr b="1" dirty="0">
              <a:solidFill>
                <a:srgbClr val="E7B544"/>
              </a:solidFill>
            </a:endParaRPr>
          </a:p>
        </p:txBody>
      </p:sp>
      <p:pic>
        <p:nvPicPr>
          <p:cNvPr id="3" name="Picture 2">
            <a:extLst>
              <a:ext uri="{FF2B5EF4-FFF2-40B4-BE49-F238E27FC236}">
                <a16:creationId xmlns:a16="http://schemas.microsoft.com/office/drawing/2014/main" id="{EB0A3BF7-440F-6C75-B5F5-8A0BC32DE1B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BFAAB53A-F6F6-65C0-9FB2-B0D4BC5FA00C}"/>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sp>
        <p:nvSpPr>
          <p:cNvPr id="2" name="Google Shape;203;p5">
            <a:extLst>
              <a:ext uri="{FF2B5EF4-FFF2-40B4-BE49-F238E27FC236}">
                <a16:creationId xmlns:a16="http://schemas.microsoft.com/office/drawing/2014/main" id="{4CB77075-2169-7323-64B4-956EC4CB88BC}"/>
              </a:ext>
            </a:extLst>
          </p:cNvPr>
          <p:cNvSpPr txBox="1"/>
          <p:nvPr/>
        </p:nvSpPr>
        <p:spPr>
          <a:xfrm>
            <a:off x="1055683" y="3701946"/>
            <a:ext cx="10599069" cy="3102388"/>
          </a:xfrm>
          <a:prstGeom prst="rect">
            <a:avLst/>
          </a:prstGeom>
          <a:noFill/>
          <a:ln>
            <a:noFill/>
          </a:ln>
        </p:spPr>
        <p:txBody>
          <a:bodyPr spcFirstLastPara="1" wrap="square" lIns="0" tIns="0" rIns="0" bIns="0" anchor="t" anchorCtr="0">
            <a:spAutoFit/>
          </a:bodyPr>
          <a:lstStyle/>
          <a:p>
            <a:pPr>
              <a:lnSpc>
                <a:spcPct val="140016"/>
              </a:lnSpc>
            </a:pPr>
            <a:r>
              <a:rPr lang="en-US" sz="2400" dirty="0">
                <a:solidFill>
                  <a:srgbClr val="FFFFFF"/>
                </a:solidFill>
                <a:latin typeface="Poppins"/>
                <a:ea typeface="Poppins"/>
                <a:cs typeface="Poppins"/>
                <a:sym typeface="Poppins"/>
              </a:rPr>
              <a:t>CBWIRE is a ColdBox module utilizing Livewire.js and Alpine.js to enable developers to create dynamic, interactive user interfaces using all the benefits of the ColdBox MVC framework and reduces the need for extensive JavaScript, making it easier for developers to build responsive web applications without full page reloads, or building new backend APIs.</a:t>
            </a:r>
            <a:endParaRPr lang="en-US"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ED73829-48C7-1CBF-77E0-AB03E6DD3AE7}"/>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94DF7564-BD6F-BA2F-C458-99013789EAA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B2B4AF7-6E21-35A8-BE90-E6D68D7754E8}"/>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8D473DEF-8193-8A8B-68FE-CFE3E183ED1D}"/>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AE9BE46A-6125-6842-E8A1-3A14C224F665}"/>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D159C3E-F01A-66AC-09DF-ED65091DB8F1}"/>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9356D03C-FE78-AB68-E90E-2B39FAAF18B5}"/>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91412100-CD75-E880-669F-98C0E042EFC9}"/>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EDBC3355-6021-AC23-1072-4BA23BB46F5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8194ACE0-5241-BF79-2E1C-34B7FAD9C556}"/>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7284DBC7-B9AE-BF25-71B4-AB9DF51FC2E6}"/>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2" name="Google Shape;254;p7">
            <a:extLst>
              <a:ext uri="{FF2B5EF4-FFF2-40B4-BE49-F238E27FC236}">
                <a16:creationId xmlns:a16="http://schemas.microsoft.com/office/drawing/2014/main" id="{FA4B1C98-08E3-68F3-6F9D-C0CB4E1C870B}"/>
              </a:ext>
            </a:extLst>
          </p:cNvPr>
          <p:cNvGrpSpPr/>
          <p:nvPr/>
        </p:nvGrpSpPr>
        <p:grpSpPr>
          <a:xfrm>
            <a:off x="1028699" y="3835718"/>
            <a:ext cx="9486901" cy="4513152"/>
            <a:chOff x="0" y="0"/>
            <a:chExt cx="1195166" cy="790430"/>
          </a:xfrm>
        </p:grpSpPr>
        <p:sp>
          <p:nvSpPr>
            <p:cNvPr id="9" name="Google Shape;255;p7">
              <a:extLst>
                <a:ext uri="{FF2B5EF4-FFF2-40B4-BE49-F238E27FC236}">
                  <a16:creationId xmlns:a16="http://schemas.microsoft.com/office/drawing/2014/main" id="{B898339F-1F08-961E-4503-705729AF90C5}"/>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7">
              <a:extLst>
                <a:ext uri="{FF2B5EF4-FFF2-40B4-BE49-F238E27FC236}">
                  <a16:creationId xmlns:a16="http://schemas.microsoft.com/office/drawing/2014/main" id="{30F8BBDB-1E16-9022-454E-6C5E4F2CD8D8}"/>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2" name="Google Shape;257;p7">
            <a:extLst>
              <a:ext uri="{FF2B5EF4-FFF2-40B4-BE49-F238E27FC236}">
                <a16:creationId xmlns:a16="http://schemas.microsoft.com/office/drawing/2014/main" id="{B685A38D-4B6F-CE9B-8E5B-E2828FCD3C9E}"/>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b="0" i="0" u="none" strike="noStrike" cap="none" dirty="0">
                <a:solidFill>
                  <a:srgbClr val="FFFFFF"/>
                </a:solidFill>
                <a:latin typeface="Poppins"/>
                <a:ea typeface="Poppins"/>
                <a:cs typeface="Poppins"/>
                <a:sym typeface="Poppins"/>
              </a:rPr>
              <a:t>CBWIRE simplifies development by leveraging familiar CFML, offers real-time updates for a responsive user experience, and optimizes performance through efficient DOM updates. It also integrates seamlessly with ColdBox, preserving form states and reducing the learning curve for developers</a:t>
            </a:r>
            <a:endParaRPr lang="en-US" sz="2600" dirty="0"/>
          </a:p>
        </p:txBody>
      </p:sp>
      <p:sp>
        <p:nvSpPr>
          <p:cNvPr id="13" name="Google Shape;260;p7">
            <a:extLst>
              <a:ext uri="{FF2B5EF4-FFF2-40B4-BE49-F238E27FC236}">
                <a16:creationId xmlns:a16="http://schemas.microsoft.com/office/drawing/2014/main" id="{B3125CF3-DCBF-CB79-20F6-8B5C56EB8D19}"/>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CBWire Simplifies Development</a:t>
            </a:r>
          </a:p>
        </p:txBody>
      </p:sp>
    </p:spTree>
    <p:extLst>
      <p:ext uri="{BB962C8B-B14F-4D97-AF65-F5344CB8AC3E}">
        <p14:creationId xmlns:p14="http://schemas.microsoft.com/office/powerpoint/2010/main" val="6784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EC88ADC5-DD35-8928-93CD-17DB4BB7F4B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6302574B-12FA-A825-2B42-1F40561E479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F540ECF-7E4C-53CC-417B-6FA19A823C61}"/>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E494921A-AE7D-F520-8039-B8E9746A8552}"/>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3ED4993D-3AA8-BBD1-132C-FAA1434401D6}"/>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D0EDBB0A-21D2-B2DB-F533-671E0C27ECB2}"/>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7EFA8E2-E2B5-8A78-5314-4955406EA9FE}"/>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8185A949-6F5C-4879-1285-1DBD32426607}"/>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0E262E07-8A21-D368-55CD-34874655ECF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527CDB46-DC6E-EEA1-3C77-DE8895189E30}"/>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2974BDDB-1A0D-E0BF-A7D2-9FF938468D0B}"/>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6BE07579-0885-8EA8-B7B1-E31556C36D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4DC64E24-61B3-46E3-4E75-C5E3F4984373}"/>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BE37C0F9-2BE0-F28E-BF90-F89CB56478C6}"/>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C69658C9-98D8-2848-C70F-B3F11368E0DB}"/>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CBWIRE uses </a:t>
            </a:r>
            <a:r>
              <a:rPr lang="en-US" sz="26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sz="2600" dirty="0"/>
          </a:p>
        </p:txBody>
      </p:sp>
      <p:sp>
        <p:nvSpPr>
          <p:cNvPr id="10" name="Google Shape;260;p7">
            <a:extLst>
              <a:ext uri="{FF2B5EF4-FFF2-40B4-BE49-F238E27FC236}">
                <a16:creationId xmlns:a16="http://schemas.microsoft.com/office/drawing/2014/main" id="{68D91330-307F-F0B1-5909-D39FFA531818}"/>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No Need for Extensive </a:t>
            </a:r>
            <a:r>
              <a:rPr lang="en-US" dirty="0" err="1">
                <a:sym typeface="Poppins"/>
              </a:rPr>
              <a:t>Javascript</a:t>
            </a:r>
            <a:endParaRPr lang="en-US" dirty="0">
              <a:sym typeface="Poppins"/>
            </a:endParaRPr>
          </a:p>
        </p:txBody>
      </p:sp>
    </p:spTree>
    <p:extLst>
      <p:ext uri="{BB962C8B-B14F-4D97-AF65-F5344CB8AC3E}">
        <p14:creationId xmlns:p14="http://schemas.microsoft.com/office/powerpoint/2010/main" val="388929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143CD8E4-3DFF-E1E9-7263-00501C17A4C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59C45125-8D97-5DE7-F4BB-A841A4F484B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4EE765F9-4D5C-E9CD-3BDF-F91C6F22618C}"/>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760767A8-A109-285C-2B94-68E517520796}"/>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236BD89C-5748-F65E-DDEA-F5441849F0D2}"/>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F1BE621B-C997-12DA-B93B-BC7C721B016A}"/>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C8E7394-9591-583A-6443-79DACF982DFC}"/>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066A88EE-D69A-3597-4432-C7327B2BB02F}"/>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B192271E-E8FE-9A85-BCC7-5A2D296B4E5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E9658C66-640D-76D4-4F45-D036BE33914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903D8E6B-DAB2-5F39-FBD8-356180310594}"/>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5EAF8228-0645-C0DD-62CB-1DFC2E1D02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5D1894A1-9DA4-4605-86AF-9C6973629531}"/>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88447341-E405-820A-DD59-35A37E73094E}"/>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011FC25E-8BCA-35AD-E824-9E9C51386DAD}"/>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sz="2600" dirty="0"/>
          </a:p>
        </p:txBody>
      </p:sp>
      <p:sp>
        <p:nvSpPr>
          <p:cNvPr id="10" name="Google Shape;260;p7">
            <a:extLst>
              <a:ext uri="{FF2B5EF4-FFF2-40B4-BE49-F238E27FC236}">
                <a16:creationId xmlns:a16="http://schemas.microsoft.com/office/drawing/2014/main" id="{1DBC9B11-F0D5-E48B-D65F-0352B1D69BAB}"/>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2pPr algn="ctr">
              <a:buClr>
                <a:srgbClr val="00FF75"/>
              </a:buClr>
              <a:buSzPts val="2899"/>
              <a:defRPr sz="4400" b="1">
                <a:solidFill>
                  <a:srgbClr val="00FF75"/>
                </a:solidFill>
                <a:latin typeface="Poppins"/>
                <a:cs typeface="Poppins"/>
              </a:defRPr>
            </a:lvl2pPr>
          </a:lstStyle>
          <a:p>
            <a:pPr lvl="1"/>
            <a:r>
              <a:rPr lang="en-US" dirty="0">
                <a:sym typeface="Poppins"/>
              </a:rPr>
              <a:t>Livewire.js includes Alpine.js</a:t>
            </a:r>
          </a:p>
        </p:txBody>
      </p:sp>
    </p:spTree>
    <p:extLst>
      <p:ext uri="{BB962C8B-B14F-4D97-AF65-F5344CB8AC3E}">
        <p14:creationId xmlns:p14="http://schemas.microsoft.com/office/powerpoint/2010/main" val="36144725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2325</TotalTime>
  <Words>2218</Words>
  <Application>Microsoft Macintosh PowerPoint</Application>
  <PresentationFormat>Custom</PresentationFormat>
  <Paragraphs>260</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Poppins Medium</vt:lpstr>
      <vt:lpstr>Poppins SemiBold</vt:lpstr>
      <vt:lpstr>Arial</vt:lpstr>
      <vt:lpstr>Poppins Light</vt:lpstr>
      <vt:lpstr>Poppins</vt:lpstr>
      <vt:lpstr>Abadi MT Condensed Light</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Rigsby</cp:lastModifiedBy>
  <cp:revision>50</cp:revision>
  <dcterms:created xsi:type="dcterms:W3CDTF">2006-08-16T00:00:00Z</dcterms:created>
  <dcterms:modified xsi:type="dcterms:W3CDTF">2025-05-02T14:45:59Z</dcterms:modified>
</cp:coreProperties>
</file>